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64" r:id="rId3"/>
    <p:sldId id="271" r:id="rId4"/>
    <p:sldId id="277" r:id="rId5"/>
    <p:sldId id="279" r:id="rId6"/>
    <p:sldId id="281" r:id="rId7"/>
    <p:sldId id="265" r:id="rId8"/>
    <p:sldId id="267" r:id="rId9"/>
    <p:sldId id="276" r:id="rId10"/>
    <p:sldId id="282" r:id="rId11"/>
    <p:sldId id="287" r:id="rId12"/>
    <p:sldId id="286" r:id="rId13"/>
    <p:sldId id="292" r:id="rId14"/>
    <p:sldId id="284" r:id="rId15"/>
    <p:sldId id="272" r:id="rId16"/>
    <p:sldId id="290" r:id="rId17"/>
    <p:sldId id="289" r:id="rId18"/>
    <p:sldId id="291" r:id="rId19"/>
    <p:sldId id="275" r:id="rId20"/>
    <p:sldId id="295" r:id="rId21"/>
    <p:sldId id="293" r:id="rId22"/>
    <p:sldId id="285" r:id="rId23"/>
    <p:sldId id="288" r:id="rId24"/>
    <p:sldId id="273" r:id="rId25"/>
    <p:sldId id="274" r:id="rId26"/>
    <p:sldId id="296" r:id="rId27"/>
    <p:sldId id="257" r:id="rId28"/>
    <p:sldId id="294" r:id="rId29"/>
    <p:sldId id="269" r:id="rId30"/>
    <p:sldId id="263"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2" d="100"/>
          <a:sy n="52" d="100"/>
        </p:scale>
        <p:origin x="876" y="84"/>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ei Slashchinin" userId="d6c7d172c4d9299e" providerId="LiveId" clId="{402002AF-A383-4002-8BD4-FF389C6C3CB7}"/>
    <pc:docChg chg="custSel modSld">
      <pc:chgData name="Sergei Slashchinin" userId="d6c7d172c4d9299e" providerId="LiveId" clId="{402002AF-A383-4002-8BD4-FF389C6C3CB7}" dt="2022-01-11T21:53:51.232" v="60" actId="20577"/>
      <pc:docMkLst>
        <pc:docMk/>
      </pc:docMkLst>
      <pc:sldChg chg="modSp mod">
        <pc:chgData name="Sergei Slashchinin" userId="d6c7d172c4d9299e" providerId="LiveId" clId="{402002AF-A383-4002-8BD4-FF389C6C3CB7}" dt="2022-01-11T20:44:16.668" v="1" actId="20577"/>
        <pc:sldMkLst>
          <pc:docMk/>
          <pc:sldMk cId="0" sldId="256"/>
        </pc:sldMkLst>
        <pc:spChg chg="mod">
          <ac:chgData name="Sergei Slashchinin" userId="d6c7d172c4d9299e" providerId="LiveId" clId="{402002AF-A383-4002-8BD4-FF389C6C3CB7}" dt="2022-01-11T20:44:16.668" v="1" actId="20577"/>
          <ac:spMkLst>
            <pc:docMk/>
            <pc:sldMk cId="0" sldId="256"/>
            <ac:spMk id="55" creationId="{00000000-0000-0000-0000-000000000000}"/>
          </ac:spMkLst>
        </pc:spChg>
      </pc:sldChg>
      <pc:sldChg chg="modSp mod">
        <pc:chgData name="Sergei Slashchinin" userId="d6c7d172c4d9299e" providerId="LiveId" clId="{402002AF-A383-4002-8BD4-FF389C6C3CB7}" dt="2022-01-11T21:53:51.232" v="60" actId="20577"/>
        <pc:sldMkLst>
          <pc:docMk/>
          <pc:sldMk cId="3668658773" sldId="264"/>
        </pc:sldMkLst>
        <pc:spChg chg="mod">
          <ac:chgData name="Sergei Slashchinin" userId="d6c7d172c4d9299e" providerId="LiveId" clId="{402002AF-A383-4002-8BD4-FF389C6C3CB7}" dt="2022-01-11T21:53:51.232" v="60" actId="20577"/>
          <ac:spMkLst>
            <pc:docMk/>
            <pc:sldMk cId="3668658773" sldId="264"/>
            <ac:spMk id="8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621125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33965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ru-RU" dirty="0"/>
              <a:t>Мы хотим эту стопку книг организовать,</a:t>
            </a:r>
            <a:r>
              <a:rPr lang="ru-RU" baseline="0" dirty="0"/>
              <a:t> не заглядывая внутрь. То же самое с миллионами текстов</a:t>
            </a:r>
            <a:endParaRPr lang="ru-RU" dirty="0"/>
          </a:p>
        </p:txBody>
      </p:sp>
    </p:spTree>
    <p:extLst>
      <p:ext uri="{BB962C8B-B14F-4D97-AF65-F5344CB8AC3E}">
        <p14:creationId xmlns:p14="http://schemas.microsoft.com/office/powerpoint/2010/main" val="3939435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4833937" y="9447609"/>
            <a:ext cx="14716126" cy="2000251"/>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github.com/elyase/awesome-gpt3" TargetMode="External"/><Relationship Id="rId2" Type="http://schemas.openxmlformats.org/officeDocument/2006/relationships/image" Target="../media/image15.emf"/><Relationship Id="rId1" Type="http://schemas.openxmlformats.org/officeDocument/2006/relationships/slideLayout" Target="../slideLayouts/slideLayout3.xml"/><Relationship Id="rId6" Type="http://schemas.openxmlformats.org/officeDocument/2006/relationships/hyperlink" Target="https://app.inferkit.com/demo" TargetMode="External"/><Relationship Id="rId5" Type="http://schemas.openxmlformats.org/officeDocument/2006/relationships/hyperlink" Target="https://transformer.huggingface.co/" TargetMode="External"/><Relationship Id="rId4" Type="http://schemas.openxmlformats.org/officeDocument/2006/relationships/hyperlink" Target="https://openai.com/blog/better-language-model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sergeisl95@yandex.ru"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openai.com/blog/better-language-models/" TargetMode="External"/><Relationship Id="rId2" Type="http://schemas.openxmlformats.org/officeDocument/2006/relationships/image" Target="../media/image20.jpe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www.deepl.com/hom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hyperlink" Target="https://dialogflow.com/" TargetMode="External"/><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cs224n.stanford.edu/" TargetMode="External"/><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hyperlink" Target="https://github.com/yandexdataschool/nlp_course" TargetMode="External"/><Relationship Id="rId4" Type="http://schemas.openxmlformats.org/officeDocument/2006/relationships/hyperlink" Target="https://www.coursera.org/learn/language-processin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p>
        </p:txBody>
      </p:sp>
      <p:sp>
        <p:nvSpPr>
          <p:cNvPr id="52" name="Очень крутой…"/>
          <p:cNvSpPr txBox="1"/>
          <p:nvPr/>
        </p:nvSpPr>
        <p:spPr>
          <a:xfrm>
            <a:off x="7116915" y="3475912"/>
            <a:ext cx="9443425" cy="41560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ru-RU" sz="7000" b="1" cap="all" dirty="0">
                <a:sym typeface="Arial Narrow"/>
              </a:rPr>
              <a:t>Компьютерная лингвистика</a:t>
            </a:r>
            <a:endParaRPr dirty="0"/>
          </a:p>
        </p:txBody>
      </p:sp>
      <p:sp>
        <p:nvSpPr>
          <p:cNvPr id="53" name="Очень крутой подзаголовок презентации"/>
          <p:cNvSpPr txBox="1"/>
          <p:nvPr/>
        </p:nvSpPr>
        <p:spPr>
          <a:xfrm>
            <a:off x="7116915" y="8929563"/>
            <a:ext cx="9443424" cy="1173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ru-RU" dirty="0"/>
              <a:t>Лекция 1</a:t>
            </a:r>
            <a:endParaRPr dirty="0"/>
          </a:p>
        </p:txBody>
      </p:sp>
      <p:sp>
        <p:nvSpPr>
          <p:cNvPr id="54" name="Название подразделения,  лаборатории, факультета и т.д."/>
          <p:cNvSpPr txBox="1"/>
          <p:nvPr/>
        </p:nvSpPr>
        <p:spPr>
          <a:xfrm>
            <a:off x="7116915" y="1524282"/>
            <a:ext cx="9443423" cy="1436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algn="l">
              <a:defRPr sz="4200">
                <a:solidFill>
                  <a:srgbClr val="253957"/>
                </a:solidFill>
                <a:latin typeface="+mn-lt"/>
                <a:ea typeface="+mn-ea"/>
                <a:cs typeface="+mn-cs"/>
                <a:sym typeface="Arial Narrow"/>
              </a:defRPr>
            </a:pPr>
            <a:r>
              <a:rPr lang="ru-RU" sz="4200" dirty="0">
                <a:sym typeface="Arial Narrow"/>
              </a:rPr>
              <a:t>Кафедра прикладной математики и информатики</a:t>
            </a:r>
            <a:endParaRPr dirty="0"/>
          </a:p>
        </p:txBody>
      </p:sp>
      <p:sp>
        <p:nvSpPr>
          <p:cNvPr id="55" name="Москва, 2017"/>
          <p:cNvSpPr txBox="1"/>
          <p:nvPr/>
        </p:nvSpPr>
        <p:spPr>
          <a:xfrm>
            <a:off x="7116915" y="11892516"/>
            <a:ext cx="9443424" cy="57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lang="ru-RU" dirty="0"/>
              <a:t>Нижний Новгород</a:t>
            </a:r>
            <a:r>
              <a:rPr dirty="0"/>
              <a:t>, 20</a:t>
            </a:r>
            <a:r>
              <a:rPr lang="en-US" dirty="0"/>
              <a:t>22</a:t>
            </a:r>
            <a:endParaRPr dirty="0"/>
          </a:p>
        </p:txBody>
      </p:sp>
      <p:pic>
        <p:nvPicPr>
          <p:cNvPr id="56" name="Изображение" descr="Изображение"/>
          <p:cNvPicPr>
            <a:picLocks noChangeAspect="1"/>
          </p:cNvPicPr>
          <p:nvPr/>
        </p:nvPicPr>
        <p:blipFill>
          <a:blip r:embed="rId2"/>
          <a:stretch>
            <a:fillRect/>
          </a:stretch>
        </p:blipFill>
        <p:spPr>
          <a:xfrm>
            <a:off x="1221970" y="1330739"/>
            <a:ext cx="2736119" cy="2645547"/>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Задачи </a:t>
            </a:r>
            <a:r>
              <a:rPr lang="en-US" sz="7200" b="1" cap="all" dirty="0">
                <a:solidFill>
                  <a:srgbClr val="253957"/>
                </a:solidFill>
                <a:sym typeface="Arial Narrow"/>
              </a:rPr>
              <a:t>NLP</a:t>
            </a:r>
            <a:endParaRPr lang="en-US" sz="54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1366676" y="4867775"/>
            <a:ext cx="21362350" cy="10536218"/>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6000" dirty="0">
                <a:solidFill>
                  <a:srgbClr val="253957"/>
                </a:solidFill>
                <a:sym typeface="Arial Narrow"/>
              </a:rPr>
              <a:t>Простые</a:t>
            </a:r>
            <a:endParaRPr lang="en-US" sz="60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5400" dirty="0">
                <a:solidFill>
                  <a:srgbClr val="253957"/>
                </a:solidFill>
                <a:sym typeface="Arial Narrow"/>
              </a:rPr>
              <a:t>Проверка правописания </a:t>
            </a:r>
            <a:r>
              <a:rPr lang="en-US" sz="5400" dirty="0">
                <a:solidFill>
                  <a:srgbClr val="253957"/>
                </a:solidFill>
                <a:sym typeface="Arial Narrow"/>
              </a:rPr>
              <a:t>(e.g. Microsoft Word, web browsers, IDE)</a:t>
            </a:r>
            <a:endParaRPr lang="ru-RU" sz="54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5400" dirty="0">
                <a:solidFill>
                  <a:srgbClr val="253957"/>
                </a:solidFill>
                <a:sym typeface="Arial Narrow"/>
              </a:rPr>
              <a:t>Поиск по ключевым словам</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5400" dirty="0">
                <a:solidFill>
                  <a:srgbClr val="253957"/>
                </a:solidFill>
                <a:sym typeface="Arial Narrow"/>
              </a:rPr>
              <a:t>Тегирование</a:t>
            </a:r>
            <a:r>
              <a:rPr lang="en-US" sz="5400" dirty="0">
                <a:solidFill>
                  <a:srgbClr val="253957"/>
                </a:solidFill>
                <a:sym typeface="Arial Narrow"/>
              </a:rPr>
              <a:t> </a:t>
            </a:r>
            <a:r>
              <a:rPr lang="ru-RU" sz="5400" dirty="0">
                <a:solidFill>
                  <a:srgbClr val="253957"/>
                </a:solidFill>
                <a:sym typeface="Arial Narrow"/>
              </a:rPr>
              <a:t>или разметка предложений </a:t>
            </a:r>
            <a:r>
              <a:rPr lang="en-US" sz="5400" dirty="0">
                <a:solidFill>
                  <a:srgbClr val="253957"/>
                </a:solidFill>
                <a:sym typeface="Arial Narrow"/>
              </a:rPr>
              <a:t>(POS tagging, syntax analysis)</a:t>
            </a:r>
            <a:endParaRPr lang="ru-RU" sz="54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5400" dirty="0">
                <a:solidFill>
                  <a:srgbClr val="253957"/>
                </a:solidFill>
                <a:sym typeface="Arial Narrow"/>
              </a:rPr>
              <a:t>И др.</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ru-RU" sz="54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54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54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5400" dirty="0">
              <a:solidFill>
                <a:srgbClr val="253957"/>
              </a:solidFill>
              <a:sym typeface="Arial Narrow"/>
            </a:endParaRPr>
          </a:p>
        </p:txBody>
      </p:sp>
    </p:spTree>
    <p:extLst>
      <p:ext uri="{BB962C8B-B14F-4D97-AF65-F5344CB8AC3E}">
        <p14:creationId xmlns:p14="http://schemas.microsoft.com/office/powerpoint/2010/main" val="389706762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Картинки по запросу spell che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9232" y="1673424"/>
            <a:ext cx="13897544" cy="9831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60407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Картинки по запросу частеречная разметк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3208" y="1169368"/>
            <a:ext cx="14905656" cy="10541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8150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n introduction to part-of-speech tagging and the Hidden Markov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1080" y="1889448"/>
            <a:ext cx="16129792" cy="9133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96155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Задачи </a:t>
            </a:r>
            <a:r>
              <a:rPr lang="en-US" sz="7200" b="1" cap="all" dirty="0">
                <a:solidFill>
                  <a:srgbClr val="253957"/>
                </a:solidFill>
                <a:sym typeface="Arial Narrow"/>
              </a:rPr>
              <a:t>NLP</a:t>
            </a:r>
            <a:endParaRPr lang="en-US" sz="54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1226606" y="4337720"/>
            <a:ext cx="21362350" cy="12916356"/>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6000" dirty="0">
                <a:solidFill>
                  <a:srgbClr val="253957"/>
                </a:solidFill>
                <a:sym typeface="Arial Narrow"/>
              </a:rPr>
              <a:t>Средней сложности</a:t>
            </a:r>
            <a:endParaRPr lang="en-US" sz="60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5400" dirty="0">
                <a:solidFill>
                  <a:srgbClr val="253957"/>
                </a:solidFill>
                <a:sym typeface="Arial Narrow"/>
              </a:rPr>
              <a:t>Классификация текстов</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5400" dirty="0">
                <a:solidFill>
                  <a:srgbClr val="253957"/>
                </a:solidFill>
                <a:sym typeface="Arial Narrow"/>
              </a:rPr>
              <a:t>Определение тональности текста</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5400" dirty="0">
                <a:solidFill>
                  <a:srgbClr val="253957"/>
                </a:solidFill>
                <a:sym typeface="Arial Narrow"/>
              </a:rPr>
              <a:t>Поиск именованных сущностей </a:t>
            </a:r>
            <a:r>
              <a:rPr lang="en-US" sz="5400" dirty="0">
                <a:solidFill>
                  <a:srgbClr val="253957"/>
                </a:solidFill>
                <a:sym typeface="Arial Narrow"/>
              </a:rPr>
              <a:t>(named entity recognition)</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5400" dirty="0">
                <a:solidFill>
                  <a:srgbClr val="253957"/>
                </a:solidFill>
                <a:sym typeface="Arial Narrow"/>
              </a:rPr>
              <a:t>Моделирование языка (</a:t>
            </a:r>
            <a:r>
              <a:rPr lang="en-US" sz="5400" dirty="0">
                <a:solidFill>
                  <a:srgbClr val="253957"/>
                </a:solidFill>
                <a:sym typeface="Arial Narrow"/>
              </a:rPr>
              <a:t>Language modeling)</a:t>
            </a:r>
            <a:endParaRPr lang="ru-RU" sz="54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5400" dirty="0">
                <a:solidFill>
                  <a:srgbClr val="253957"/>
                </a:solidFill>
                <a:sym typeface="Arial Narrow"/>
              </a:rPr>
              <a:t>Кластеризация текстов</a:t>
            </a:r>
            <a:endParaRPr lang="en-US" sz="54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5400" dirty="0" err="1">
                <a:solidFill>
                  <a:srgbClr val="253957"/>
                </a:solidFill>
                <a:sym typeface="Arial Narrow"/>
              </a:rPr>
              <a:t>Суммаризация</a:t>
            </a:r>
            <a:r>
              <a:rPr lang="ru-RU" sz="5400" dirty="0">
                <a:solidFill>
                  <a:srgbClr val="253957"/>
                </a:solidFill>
                <a:sym typeface="Arial Narrow"/>
              </a:rPr>
              <a:t> текста</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5400" dirty="0">
                <a:solidFill>
                  <a:srgbClr val="253957"/>
                </a:solidFill>
                <a:sym typeface="Arial Narrow"/>
              </a:rPr>
              <a:t>И др.</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54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54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5400" dirty="0">
              <a:solidFill>
                <a:srgbClr val="253957"/>
              </a:solidFill>
              <a:sym typeface="Arial Narrow"/>
            </a:endParaRPr>
          </a:p>
        </p:txBody>
      </p:sp>
    </p:spTree>
    <p:extLst>
      <p:ext uri="{BB962C8B-B14F-4D97-AF65-F5344CB8AC3E}">
        <p14:creationId xmlns:p14="http://schemas.microsoft.com/office/powerpoint/2010/main" val="36053418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6904" y="1709278"/>
            <a:ext cx="19658184" cy="10774988"/>
          </a:xfrm>
          <a:prstGeom prst="rect">
            <a:avLst/>
          </a:prstGeom>
        </p:spPr>
      </p:pic>
    </p:spTree>
    <p:extLst>
      <p:ext uri="{BB962C8B-B14F-4D97-AF65-F5344CB8AC3E}">
        <p14:creationId xmlns:p14="http://schemas.microsoft.com/office/powerpoint/2010/main" val="98243904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GB" sz="7200" b="1" cap="all" dirty="0">
                <a:solidFill>
                  <a:srgbClr val="253957"/>
                </a:solidFill>
                <a:sym typeface="Arial Narrow"/>
              </a:rPr>
              <a:t>Google Product Search</a:t>
            </a: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15" name="Picture 4" descr="googleproductsearch.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185" y="3905672"/>
            <a:ext cx="17623071" cy="9102664"/>
          </a:xfrm>
          <a:prstGeom prst="rect">
            <a:avLst/>
          </a:prstGeom>
        </p:spPr>
      </p:pic>
    </p:spTree>
    <p:extLst>
      <p:ext uri="{BB962C8B-B14F-4D97-AF65-F5344CB8AC3E}">
        <p14:creationId xmlns:p14="http://schemas.microsoft.com/office/powerpoint/2010/main" val="172079555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2465974" y="4265712"/>
            <a:ext cx="21362350" cy="8063746"/>
          </a:xfrm>
          <a:prstGeom prst="rect">
            <a:avLst/>
          </a:prstGeom>
        </p:spPr>
        <p:txBody>
          <a:bodyPr wrap="square">
            <a:spAutoFit/>
          </a:bodyPr>
          <a:lstStyle/>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dirty="0">
                <a:solidFill>
                  <a:srgbClr val="253957"/>
                </a:solidFill>
                <a:sym typeface="Arial Narrow"/>
              </a:rPr>
              <a:t>The film was unbelievably disappointing </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dirty="0">
                <a:solidFill>
                  <a:srgbClr val="253957"/>
                </a:solidFill>
                <a:sym typeface="Arial Narrow"/>
              </a:rPr>
              <a:t>This is the greatest screwball comedy ever filmed</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dirty="0">
                <a:solidFill>
                  <a:srgbClr val="253957"/>
                </a:solidFill>
                <a:sym typeface="Arial Narrow"/>
              </a:rPr>
              <a:t>It was pathetic. The worst part about it was the fighting scenes.</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dirty="0">
                <a:solidFill>
                  <a:srgbClr val="253957"/>
                </a:solidFill>
                <a:sym typeface="Arial Narrow"/>
              </a:rPr>
              <a:t>Full of zany characters and richly applied satire, and some great plot twists</a:t>
            </a:r>
          </a:p>
          <a:p>
            <a:pPr algn="l">
              <a:spcBef>
                <a:spcPts val="2800"/>
              </a:spcBef>
              <a:buSzPct val="100000"/>
              <a:defRPr sz="2800">
                <a:solidFill>
                  <a:srgbClr val="253957"/>
                </a:solidFill>
                <a:latin typeface="+mn-lt"/>
                <a:ea typeface="+mn-ea"/>
                <a:cs typeface="+mn-cs"/>
                <a:sym typeface="Arial Narrow"/>
              </a:defRPr>
            </a:pPr>
            <a:endParaRPr lang="en-US" sz="5400" dirty="0">
              <a:solidFill>
                <a:srgbClr val="253957"/>
              </a:solidFill>
              <a:sym typeface="Arial Narrow"/>
            </a:endParaRP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endParaRPr lang="en-US" sz="5400" dirty="0">
              <a:solidFill>
                <a:srgbClr val="253957"/>
              </a:solidFill>
              <a:sym typeface="Arial Narrow"/>
            </a:endParaRP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endParaRPr lang="en-US" sz="5400" dirty="0">
              <a:solidFill>
                <a:srgbClr val="253957"/>
              </a:solidFill>
              <a:sym typeface="Arial Narrow"/>
            </a:endParaRPr>
          </a:p>
        </p:txBody>
      </p:sp>
      <p:pic>
        <p:nvPicPr>
          <p:cNvPr id="9" name="Picture 4" descr="Thumbs-down-ico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5613" y="6539220"/>
            <a:ext cx="1088957" cy="981449"/>
          </a:xfrm>
          <a:prstGeom prst="rect">
            <a:avLst/>
          </a:prstGeom>
        </p:spPr>
      </p:pic>
      <p:pic>
        <p:nvPicPr>
          <p:cNvPr id="10" name="Picture 5" descr="Thumbs-up-icon.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4000" y="5339736"/>
            <a:ext cx="972184" cy="876204"/>
          </a:xfrm>
          <a:prstGeom prst="rect">
            <a:avLst/>
          </a:prstGeom>
        </p:spPr>
      </p:pic>
      <p:pic>
        <p:nvPicPr>
          <p:cNvPr id="11" name="Picture 6" descr="Thumbs-down-ico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1249" y="4336747"/>
            <a:ext cx="924935" cy="833620"/>
          </a:xfrm>
          <a:prstGeom prst="rect">
            <a:avLst/>
          </a:prstGeom>
        </p:spPr>
      </p:pic>
      <p:pic>
        <p:nvPicPr>
          <p:cNvPr id="12" name="Picture 7" descr="Thumbs-up-icon.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13573" y="7636584"/>
            <a:ext cx="1152401" cy="1038628"/>
          </a:xfrm>
          <a:prstGeom prst="rect">
            <a:avLst/>
          </a:prstGeom>
        </p:spPr>
      </p:pic>
      <p:sp>
        <p:nvSpPr>
          <p:cNvPr id="13" name="Очень крутой заголовок…"/>
          <p:cNvSpPr txBox="1"/>
          <p:nvPr/>
        </p:nvSpPr>
        <p:spPr>
          <a:xfrm>
            <a:off x="1180205" y="2765156"/>
            <a:ext cx="15566885" cy="1219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4800" b="1" cap="all" dirty="0">
                <a:solidFill>
                  <a:srgbClr val="253957"/>
                </a:solidFill>
                <a:sym typeface="Arial Narrow"/>
              </a:rPr>
              <a:t>Positive or negative movie review?</a:t>
            </a:r>
          </a:p>
        </p:txBody>
      </p:sp>
    </p:spTree>
    <p:extLst>
      <p:ext uri="{BB962C8B-B14F-4D97-AF65-F5344CB8AC3E}">
        <p14:creationId xmlns:p14="http://schemas.microsoft.com/office/powerpoint/2010/main" val="299173920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языковые модели</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2" name="Рисунок 1"/>
          <p:cNvPicPr>
            <a:picLocks noChangeAspect="1"/>
          </p:cNvPicPr>
          <p:nvPr/>
        </p:nvPicPr>
        <p:blipFill>
          <a:blip r:embed="rId3"/>
          <a:stretch>
            <a:fillRect/>
          </a:stretch>
        </p:blipFill>
        <p:spPr>
          <a:xfrm>
            <a:off x="1342810" y="4763716"/>
            <a:ext cx="20474025" cy="6328335"/>
          </a:xfrm>
          <a:prstGeom prst="rect">
            <a:avLst/>
          </a:prstGeom>
        </p:spPr>
      </p:pic>
    </p:spTree>
    <p:extLst>
      <p:ext uri="{BB962C8B-B14F-4D97-AF65-F5344CB8AC3E}">
        <p14:creationId xmlns:p14="http://schemas.microsoft.com/office/powerpoint/2010/main" val="117498632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stretch>
            <a:fillRect/>
          </a:stretch>
        </p:blipFill>
        <p:spPr>
          <a:xfrm>
            <a:off x="17016536" y="881336"/>
            <a:ext cx="6290080" cy="10086120"/>
          </a:xfrm>
          <a:prstGeom prst="rect">
            <a:avLst/>
          </a:prstGeom>
        </p:spPr>
      </p:pic>
      <p:pic>
        <p:nvPicPr>
          <p:cNvPr id="5128" name="Picture 8"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377280"/>
            <a:ext cx="15769752" cy="8279119"/>
          </a:xfrm>
          <a:prstGeom prst="rect">
            <a:avLst/>
          </a:prstGeom>
          <a:noFill/>
          <a:extLst>
            <a:ext uri="{909E8E84-426E-40DD-AFC4-6F175D3DCCD1}">
              <a14:hiddenFill xmlns:a14="http://schemas.microsoft.com/office/drawing/2010/main">
                <a:solidFill>
                  <a:srgbClr val="FFFFFF"/>
                </a:solidFill>
              </a14:hiddenFill>
            </a:ext>
          </a:extLst>
        </p:spPr>
      </p:pic>
      <p:sp>
        <p:nvSpPr>
          <p:cNvPr id="6"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02768" y="9162256"/>
            <a:ext cx="21506375"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spcBef>
                <a:spcPts val="2800"/>
              </a:spcBef>
              <a:buSzPct val="100000"/>
              <a:defRPr sz="2800">
                <a:solidFill>
                  <a:srgbClr val="253957"/>
                </a:solidFill>
                <a:latin typeface="+mn-lt"/>
                <a:ea typeface="+mn-ea"/>
                <a:cs typeface="+mn-cs"/>
                <a:sym typeface="Arial Narrow"/>
              </a:defRPr>
            </a:pPr>
            <a:r>
              <a:rPr lang="en-GB" sz="4000" dirty="0" err="1">
                <a:sym typeface="Arial Narrow"/>
              </a:rPr>
              <a:t>OpenAI</a:t>
            </a:r>
            <a:r>
              <a:rPr lang="en-GB" sz="4000" dirty="0">
                <a:sym typeface="Arial Narrow"/>
              </a:rPr>
              <a:t> </a:t>
            </a:r>
            <a:r>
              <a:rPr lang="en-GB" sz="4000" dirty="0">
                <a:solidFill>
                  <a:srgbClr val="253957"/>
                </a:solidFill>
                <a:sym typeface="Arial Narrow"/>
              </a:rPr>
              <a:t>GPT-2 (</a:t>
            </a:r>
            <a:r>
              <a:rPr lang="en-GB" sz="4000" dirty="0">
                <a:sym typeface="Arial Narrow"/>
              </a:rPr>
              <a:t>Generative Pre-trained Transformer-2, 1.5B parameters)</a:t>
            </a:r>
            <a:endParaRPr lang="en-US" sz="4000" dirty="0">
              <a:solidFill>
                <a:srgbClr val="253957"/>
              </a:solidFill>
              <a:sym typeface="Arial Narrow"/>
              <a:hlinkClick r:id="rId4"/>
            </a:endParaRPr>
          </a:p>
          <a:p>
            <a:pPr algn="l">
              <a:spcBef>
                <a:spcPts val="2800"/>
              </a:spcBef>
              <a:buSzPct val="100000"/>
              <a:defRPr sz="2800">
                <a:solidFill>
                  <a:srgbClr val="253957"/>
                </a:solidFill>
                <a:latin typeface="+mn-lt"/>
                <a:ea typeface="+mn-ea"/>
                <a:cs typeface="+mn-cs"/>
                <a:sym typeface="Arial Narrow"/>
              </a:defRPr>
            </a:pPr>
            <a:r>
              <a:rPr lang="en-US" sz="4000" dirty="0">
                <a:solidFill>
                  <a:srgbClr val="253957"/>
                </a:solidFill>
                <a:sym typeface="Arial Narrow"/>
                <a:hlinkClick r:id="rId4"/>
              </a:rPr>
              <a:t>https://openai.com/blog/better-language-models/</a:t>
            </a:r>
            <a:endParaRPr lang="en-US" sz="40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en-US" sz="4000" dirty="0">
                <a:solidFill>
                  <a:srgbClr val="253957"/>
                </a:solidFill>
                <a:sym typeface="Arial Narrow"/>
                <a:hlinkClick r:id="rId5"/>
              </a:rPr>
              <a:t>https://transformer.huggingface.co/</a:t>
            </a:r>
            <a:endParaRPr lang="en-US" sz="40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en-US" sz="4000" dirty="0" err="1">
                <a:sym typeface="Arial Narrow"/>
              </a:rPr>
              <a:t>Nvidia</a:t>
            </a:r>
            <a:r>
              <a:rPr lang="en-US" sz="4000" dirty="0">
                <a:sym typeface="Arial Narrow"/>
              </a:rPr>
              <a:t> </a:t>
            </a:r>
            <a:r>
              <a:rPr lang="en-US" sz="4000" dirty="0" err="1">
                <a:sym typeface="Arial Narrow"/>
              </a:rPr>
              <a:t>MegaTron</a:t>
            </a:r>
            <a:r>
              <a:rPr lang="en-US" sz="4000" dirty="0">
                <a:sym typeface="Arial Narrow"/>
              </a:rPr>
              <a:t> (8.3B parameters): </a:t>
            </a:r>
            <a:r>
              <a:rPr lang="en-US" sz="4000" dirty="0">
                <a:sym typeface="Arial Narrow"/>
                <a:hlinkClick r:id="rId6"/>
              </a:rPr>
              <a:t>https://app.inferkit.com/demo</a:t>
            </a:r>
            <a:r>
              <a:rPr lang="ru-RU" sz="4000" dirty="0">
                <a:sym typeface="Arial Narrow"/>
              </a:rPr>
              <a:t> </a:t>
            </a:r>
            <a:endParaRPr lang="en-US" sz="4000" dirty="0">
              <a:sym typeface="Arial Narrow"/>
            </a:endParaRPr>
          </a:p>
          <a:p>
            <a:pPr algn="l">
              <a:spcBef>
                <a:spcPts val="2800"/>
              </a:spcBef>
              <a:buSzPct val="100000"/>
              <a:defRPr sz="2800">
                <a:solidFill>
                  <a:srgbClr val="253957"/>
                </a:solidFill>
                <a:latin typeface="+mn-lt"/>
                <a:ea typeface="+mn-ea"/>
                <a:cs typeface="+mn-cs"/>
                <a:sym typeface="Arial Narrow"/>
              </a:defRPr>
            </a:pPr>
            <a:r>
              <a:rPr lang="en-US" sz="4000" dirty="0"/>
              <a:t>GPT-3 (175B parameters): </a:t>
            </a:r>
            <a:r>
              <a:rPr lang="en-US" sz="4000" dirty="0">
                <a:hlinkClick r:id="rId7"/>
              </a:rPr>
              <a:t>https://github.com/elyase/awesome-gpt3</a:t>
            </a:r>
            <a:endParaRPr lang="en-US" sz="4000" dirty="0"/>
          </a:p>
          <a:p>
            <a:pPr algn="l">
              <a:spcBef>
                <a:spcPts val="2800"/>
              </a:spcBef>
              <a:buSzPct val="100000"/>
              <a:defRPr sz="2800">
                <a:solidFill>
                  <a:srgbClr val="253957"/>
                </a:solidFill>
                <a:latin typeface="+mn-lt"/>
                <a:ea typeface="+mn-ea"/>
                <a:cs typeface="+mn-cs"/>
                <a:sym typeface="Arial Narrow"/>
              </a:defRPr>
            </a:pPr>
            <a:endParaRPr sz="4800" dirty="0"/>
          </a:p>
        </p:txBody>
      </p:sp>
    </p:spTree>
    <p:extLst>
      <p:ext uri="{BB962C8B-B14F-4D97-AF65-F5344CB8AC3E}">
        <p14:creationId xmlns:p14="http://schemas.microsoft.com/office/powerpoint/2010/main" val="159445441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462808" y="3329608"/>
            <a:ext cx="21506375"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685800" indent="-6858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4800" b="1" dirty="0"/>
              <a:t>Слащинин Сергей</a:t>
            </a:r>
          </a:p>
          <a:p>
            <a:pPr marL="685800" indent="-6858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en-US" sz="4800" b="1" dirty="0"/>
              <a:t>Mail</a:t>
            </a:r>
            <a:r>
              <a:rPr lang="en-US" sz="4800" dirty="0"/>
              <a:t>: </a:t>
            </a:r>
            <a:r>
              <a:rPr lang="en-US" sz="4800" dirty="0">
                <a:hlinkClick r:id="rId2"/>
              </a:rPr>
              <a:t>sergeisl95@yandex.ru</a:t>
            </a:r>
            <a:r>
              <a:rPr lang="ru-RU" sz="4800" dirty="0"/>
              <a:t> </a:t>
            </a:r>
          </a:p>
          <a:p>
            <a:pPr marL="685800" indent="-6858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4800" b="1" dirty="0"/>
              <a:t>Лабораторные работы</a:t>
            </a:r>
            <a:r>
              <a:rPr lang="ru-RU" sz="4800" dirty="0"/>
              <a:t>: </a:t>
            </a:r>
            <a:r>
              <a:rPr lang="en-US" sz="4800" dirty="0"/>
              <a:t>Python3, </a:t>
            </a:r>
            <a:r>
              <a:rPr lang="en-US" sz="4800" dirty="0" err="1"/>
              <a:t>Jupyter</a:t>
            </a:r>
            <a:r>
              <a:rPr lang="en-US" sz="4800" dirty="0"/>
              <a:t> Notebooks (Google </a:t>
            </a:r>
            <a:r>
              <a:rPr lang="en-US" sz="4800" dirty="0" err="1"/>
              <a:t>Colab</a:t>
            </a:r>
            <a:r>
              <a:rPr lang="en-US" sz="4800" dirty="0"/>
              <a:t>)</a:t>
            </a:r>
            <a:endParaRPr lang="ru-RU" sz="4800" dirty="0"/>
          </a:p>
          <a:p>
            <a:pPr marL="914400" lvl="1" indent="-914400" algn="l">
              <a:spcBef>
                <a:spcPts val="2800"/>
              </a:spcBef>
              <a:buSzPct val="100000"/>
              <a:buFont typeface="+mj-lt"/>
              <a:buAutoNum type="arabicPeriod"/>
              <a:defRPr sz="2800">
                <a:solidFill>
                  <a:srgbClr val="253957"/>
                </a:solidFill>
                <a:latin typeface="+mn-lt"/>
                <a:ea typeface="+mn-ea"/>
                <a:cs typeface="+mn-cs"/>
                <a:sym typeface="Arial Narrow"/>
              </a:defRPr>
            </a:pPr>
            <a:endParaRPr lang="ru-RU" sz="4800" dirty="0"/>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90" name="Название подразделения, лаборатории, факультета и т.д."/>
          <p:cNvSpPr txBox="1"/>
          <p:nvPr/>
        </p:nvSpPr>
        <p:spPr>
          <a:xfrm>
            <a:off x="11338744" y="942363"/>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r>
              <a:rPr dirty="0"/>
              <a:t>.</a:t>
            </a:r>
          </a:p>
        </p:txBody>
      </p:sp>
      <p:pic>
        <p:nvPicPr>
          <p:cNvPr id="91"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5858252" y="8733337"/>
            <a:ext cx="12192000" cy="1107996"/>
          </a:xfrm>
          <a:prstGeom prst="rect">
            <a:avLst/>
          </a:prstGeom>
        </p:spPr>
        <p:txBody>
          <a:bodyPr>
            <a:spAutoFit/>
          </a:bodyPr>
          <a:lstStyle/>
          <a:p>
            <a:pPr>
              <a:spcBef>
                <a:spcPts val="2800"/>
              </a:spcBef>
              <a:buSzPct val="100000"/>
              <a:defRPr sz="2800">
                <a:solidFill>
                  <a:srgbClr val="253957"/>
                </a:solidFill>
                <a:latin typeface="+mn-lt"/>
                <a:ea typeface="+mn-ea"/>
                <a:cs typeface="+mn-cs"/>
                <a:sym typeface="Arial Narrow"/>
              </a:defRPr>
            </a:pPr>
            <a:r>
              <a:rPr lang="ru-RU" sz="6600" i="1" dirty="0" err="1">
                <a:solidFill>
                  <a:srgbClr val="253957"/>
                </a:solidFill>
                <a:sym typeface="Arial Narrow"/>
              </a:rPr>
              <a:t>О</a:t>
            </a:r>
            <a:r>
              <a:rPr lang="ru-RU" sz="6600" i="1" baseline="-25000" dirty="0" err="1">
                <a:solidFill>
                  <a:srgbClr val="253957"/>
                </a:solidFill>
                <a:sym typeface="Arial Narrow"/>
              </a:rPr>
              <a:t>итог</a:t>
            </a:r>
            <a:r>
              <a:rPr lang="ru-RU" sz="6600" i="1" dirty="0">
                <a:solidFill>
                  <a:srgbClr val="253957"/>
                </a:solidFill>
                <a:sym typeface="Arial Narrow"/>
              </a:rPr>
              <a:t> = 0.8 </a:t>
            </a:r>
            <a:r>
              <a:rPr lang="ru-RU" sz="6600" i="1" dirty="0" err="1">
                <a:solidFill>
                  <a:srgbClr val="253957"/>
                </a:solidFill>
                <a:sym typeface="Arial Narrow"/>
              </a:rPr>
              <a:t>О</a:t>
            </a:r>
            <a:r>
              <a:rPr lang="ru-RU" sz="6600" i="1" baseline="-25000" dirty="0" err="1">
                <a:solidFill>
                  <a:srgbClr val="253957"/>
                </a:solidFill>
                <a:sym typeface="Arial Narrow"/>
              </a:rPr>
              <a:t>накопленная</a:t>
            </a:r>
            <a:r>
              <a:rPr lang="ru-RU" sz="6600" i="1" dirty="0">
                <a:solidFill>
                  <a:srgbClr val="253957"/>
                </a:solidFill>
                <a:sym typeface="Arial Narrow"/>
              </a:rPr>
              <a:t> + 0.2 </a:t>
            </a:r>
            <a:r>
              <a:rPr lang="ru-RU" sz="6600" i="1" dirty="0" err="1">
                <a:solidFill>
                  <a:srgbClr val="253957"/>
                </a:solidFill>
                <a:sym typeface="Arial Narrow"/>
              </a:rPr>
              <a:t>О</a:t>
            </a:r>
            <a:r>
              <a:rPr lang="ru-RU" sz="6600" i="1" baseline="-25000" dirty="0" err="1">
                <a:solidFill>
                  <a:srgbClr val="253957"/>
                </a:solidFill>
                <a:sym typeface="Arial Narrow"/>
              </a:rPr>
              <a:t>экзамен</a:t>
            </a:r>
            <a:r>
              <a:rPr lang="ru-RU" sz="6600" i="1" dirty="0">
                <a:solidFill>
                  <a:srgbClr val="253957"/>
                </a:solidFill>
                <a:sym typeface="Arial Narrow"/>
              </a:rPr>
              <a:t>  </a:t>
            </a:r>
          </a:p>
        </p:txBody>
      </p:sp>
    </p:spTree>
    <p:extLst>
      <p:ext uri="{BB962C8B-B14F-4D97-AF65-F5344CB8AC3E}">
        <p14:creationId xmlns:p14="http://schemas.microsoft.com/office/powerpoint/2010/main" val="366865877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s://miro.medium.com/max/2070/1*IFVX74cEe8U5D1GveL1uZ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4990" y="3727635"/>
            <a:ext cx="21118522" cy="9834664"/>
          </a:xfrm>
          <a:prstGeom prst="rect">
            <a:avLst/>
          </a:prstGeom>
          <a:noFill/>
          <a:extLst>
            <a:ext uri="{909E8E84-426E-40DD-AFC4-6F175D3DCCD1}">
              <a14:hiddenFill xmlns:a14="http://schemas.microsoft.com/office/drawing/2010/main">
                <a:solidFill>
                  <a:srgbClr val="FFFFFF"/>
                </a:solidFill>
              </a14:hiddenFill>
            </a:ext>
          </a:extLst>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192934" y="2218685"/>
            <a:ext cx="19640025" cy="15089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lvl="0" algn="l">
              <a:defRPr sz="7000" b="1" cap="all">
                <a:solidFill>
                  <a:srgbClr val="253957"/>
                </a:solidFill>
                <a:latin typeface="+mn-lt"/>
                <a:ea typeface="+mn-ea"/>
                <a:cs typeface="+mn-cs"/>
                <a:sym typeface="Arial Narrow"/>
              </a:defRPr>
            </a:pPr>
            <a:r>
              <a:rPr lang="ru-RU" sz="7000" b="1" cap="all" dirty="0">
                <a:solidFill>
                  <a:srgbClr val="253957"/>
                </a:solidFill>
                <a:latin typeface="+mn-lt"/>
                <a:sym typeface="Arial Narrow"/>
              </a:rPr>
              <a:t>РАЗМЕР МОДЕЛЕЙ</a:t>
            </a:r>
            <a:endParaRPr kumimoji="0" sz="7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4"/>
          <a:stretch>
            <a:fillRect/>
          </a:stretch>
        </p:blipFill>
        <p:spPr>
          <a:xfrm>
            <a:off x="1226606" y="586180"/>
            <a:ext cx="1199579" cy="1199579"/>
          </a:xfrm>
          <a:prstGeom prst="rect">
            <a:avLst/>
          </a:prstGeom>
          <a:ln w="12700">
            <a:miter lim="400000"/>
          </a:ln>
        </p:spPr>
      </p:pic>
      <p:pic>
        <p:nvPicPr>
          <p:cNvPr id="31748" name="Picture 4" descr="Image result for stonk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9941" y="4481736"/>
            <a:ext cx="6398803" cy="4801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67888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pic>
        <p:nvPicPr>
          <p:cNvPr id="4098" name="Picture 2" descr="https://cdn-images-1.medium.com/max/720/1*_ZMgTsJGmR743ngZ7UxN9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305" y="685155"/>
            <a:ext cx="12457384" cy="1302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20954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Задачи </a:t>
            </a:r>
            <a:r>
              <a:rPr lang="en-US" sz="7200" b="1" cap="all" dirty="0">
                <a:solidFill>
                  <a:srgbClr val="253957"/>
                </a:solidFill>
                <a:sym typeface="Arial Narrow"/>
              </a:rPr>
              <a:t>NLP</a:t>
            </a:r>
            <a:endParaRPr lang="en-US" sz="54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76610" y="528601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1360639" y="4409728"/>
            <a:ext cx="21362350" cy="11367214"/>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6000" dirty="0">
                <a:solidFill>
                  <a:srgbClr val="253957"/>
                </a:solidFill>
                <a:sym typeface="Arial Narrow"/>
              </a:rPr>
              <a:t>Трудные</a:t>
            </a:r>
            <a:endParaRPr lang="en-US" sz="60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5400" dirty="0">
                <a:solidFill>
                  <a:srgbClr val="253957"/>
                </a:solidFill>
                <a:sym typeface="Arial Narrow"/>
              </a:rPr>
              <a:t>Машинный перевод</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5400" dirty="0">
                <a:solidFill>
                  <a:srgbClr val="253957"/>
                </a:solidFill>
                <a:sym typeface="Arial Narrow"/>
              </a:rPr>
              <a:t>Диалоговые системы, поиск ответа на вопрос</a:t>
            </a:r>
            <a:endParaRPr lang="en-US" sz="54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5400" dirty="0">
                <a:solidFill>
                  <a:srgbClr val="253957"/>
                </a:solidFill>
                <a:sym typeface="Arial Narrow"/>
              </a:rPr>
              <a:t>Разрешение ссылок (</a:t>
            </a:r>
            <a:r>
              <a:rPr lang="en-US" sz="5400" dirty="0">
                <a:solidFill>
                  <a:srgbClr val="253957"/>
                </a:solidFill>
                <a:sym typeface="Arial Narrow"/>
              </a:rPr>
              <a:t>C</a:t>
            </a:r>
            <a:r>
              <a:rPr lang="en-GB" sz="5400" dirty="0">
                <a:solidFill>
                  <a:srgbClr val="253957"/>
                </a:solidFill>
                <a:sym typeface="Arial Narrow"/>
              </a:rPr>
              <a:t>oreference Resolution) – </a:t>
            </a:r>
            <a:r>
              <a:rPr lang="ru-RU" sz="5400" dirty="0">
                <a:solidFill>
                  <a:srgbClr val="253957"/>
                </a:solidFill>
                <a:sym typeface="Arial Narrow"/>
              </a:rPr>
              <a:t>определение всех выражений, которые ссылаются на одну и ту же сущность в тексте</a:t>
            </a:r>
            <a:endParaRPr lang="en-US" sz="54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5400" dirty="0">
                <a:solidFill>
                  <a:srgbClr val="253957"/>
                </a:solidFill>
                <a:sym typeface="Arial Narrow"/>
              </a:rPr>
              <a:t>И др.</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ru-RU" sz="54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54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54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5400" dirty="0">
              <a:solidFill>
                <a:srgbClr val="253957"/>
              </a:solidFill>
              <a:sym typeface="Arial Narrow"/>
            </a:endParaRPr>
          </a:p>
        </p:txBody>
      </p:sp>
    </p:spTree>
    <p:extLst>
      <p:ext uri="{BB962C8B-B14F-4D97-AF65-F5344CB8AC3E}">
        <p14:creationId xmlns:p14="http://schemas.microsoft.com/office/powerpoint/2010/main" val="137957264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Image result for yandex transl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9603" y="4429471"/>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2"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966864" y="4985792"/>
            <a:ext cx="21506375"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4800" dirty="0">
                <a:sym typeface="Arial Narrow"/>
              </a:rPr>
              <a:t>Google Translate (NMT since 2016 in prod)</a:t>
            </a:r>
            <a:endParaRPr lang="en-US" sz="4800" dirty="0">
              <a:solidFill>
                <a:srgbClr val="253957"/>
              </a:solidFill>
              <a:sym typeface="Arial Narrow"/>
              <a:hlinkClick r:id="rId3"/>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4800" dirty="0" err="1">
                <a:solidFill>
                  <a:srgbClr val="253957"/>
                </a:solidFill>
                <a:sym typeface="Arial Narrow"/>
              </a:rPr>
              <a:t>Yandex</a:t>
            </a:r>
            <a:r>
              <a:rPr lang="en-US" sz="4800" dirty="0">
                <a:solidFill>
                  <a:srgbClr val="253957"/>
                </a:solidFill>
                <a:sym typeface="Arial Narrow"/>
              </a:rPr>
              <a:t> Translate (NMT since 2017)</a:t>
            </a:r>
            <a:endParaRPr lang="en-US" sz="4800" dirty="0">
              <a:sym typeface="Arial Narrow"/>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4800" dirty="0" err="1">
                <a:sym typeface="Arial Narrow"/>
              </a:rPr>
              <a:t>DeepLTranslate</a:t>
            </a:r>
            <a:r>
              <a:rPr lang="en-US" sz="4800" dirty="0">
                <a:sym typeface="Arial Narrow"/>
              </a:rPr>
              <a:t>: </a:t>
            </a:r>
            <a:r>
              <a:rPr lang="en-GB" sz="4800" dirty="0">
                <a:sym typeface="Arial Narrow"/>
                <a:hlinkClick r:id="rId4"/>
              </a:rPr>
              <a:t>https://www.deepl.com/home</a:t>
            </a:r>
            <a:endParaRPr lang="en-US" sz="4800" dirty="0">
              <a:sym typeface="Arial Narrow"/>
            </a:endParaRPr>
          </a:p>
          <a:p>
            <a:pPr algn="l">
              <a:spcBef>
                <a:spcPts val="2800"/>
              </a:spcBef>
              <a:buSzPct val="100000"/>
              <a:defRPr sz="2800">
                <a:solidFill>
                  <a:srgbClr val="253957"/>
                </a:solidFill>
                <a:latin typeface="+mn-lt"/>
                <a:ea typeface="+mn-ea"/>
                <a:cs typeface="+mn-cs"/>
                <a:sym typeface="Arial Narrow"/>
              </a:defRPr>
            </a:pPr>
            <a:endParaRPr lang="en-US" sz="4800" dirty="0">
              <a:sym typeface="Arial Narrow"/>
            </a:endParaRPr>
          </a:p>
          <a:p>
            <a:pPr algn="l">
              <a:spcBef>
                <a:spcPts val="2800"/>
              </a:spcBef>
              <a:buSzPct val="100000"/>
              <a:defRPr sz="2800">
                <a:solidFill>
                  <a:srgbClr val="253957"/>
                </a:solidFill>
                <a:latin typeface="+mn-lt"/>
                <a:ea typeface="+mn-ea"/>
                <a:cs typeface="+mn-cs"/>
                <a:sym typeface="Arial Narrow"/>
              </a:defRPr>
            </a:pPr>
            <a:endParaRPr sz="4800" dirty="0"/>
          </a:p>
        </p:txBody>
      </p:sp>
      <p:pic>
        <p:nvPicPr>
          <p:cNvPr id="4" name="Рисунок 3"/>
          <p:cNvPicPr>
            <a:picLocks noChangeAspect="1"/>
          </p:cNvPicPr>
          <p:nvPr/>
        </p:nvPicPr>
        <p:blipFill>
          <a:blip r:embed="rId5"/>
          <a:stretch>
            <a:fillRect/>
          </a:stretch>
        </p:blipFill>
        <p:spPr>
          <a:xfrm>
            <a:off x="16152440" y="8910228"/>
            <a:ext cx="4680520" cy="2340260"/>
          </a:xfrm>
          <a:prstGeom prst="rect">
            <a:avLst/>
          </a:prstGeom>
        </p:spPr>
      </p:pic>
      <p:pic>
        <p:nvPicPr>
          <p:cNvPr id="11270" name="Picture 6" descr="Image result for google translat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27931" y="737320"/>
            <a:ext cx="4248472"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79394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habrastorage.org/webt/ui/aa/hy/uiaahycfbatakz2q9dl0fqfh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872" y="1214373"/>
            <a:ext cx="10081120" cy="25202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Картинки по запросу siri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6216" y="2177480"/>
            <a:ext cx="8001000" cy="41814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Картинки по запросу alexa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0840" y="5561856"/>
            <a:ext cx="8572500" cy="40481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Картинки по запросу алиса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71920" y="7434064"/>
            <a:ext cx="8133356" cy="530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55612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habrastorage.org/webt/mq/vg/iy/mqvgiyi8zv1dwfvwsqj6lvcfzs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3088" y="1961456"/>
            <a:ext cx="17062472" cy="7251552"/>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9253656" y="10458400"/>
            <a:ext cx="6521336" cy="861774"/>
          </a:xfrm>
          <a:prstGeom prst="rect">
            <a:avLst/>
          </a:prstGeom>
        </p:spPr>
        <p:txBody>
          <a:bodyPr wrap="none">
            <a:spAutoFit/>
          </a:bodyPr>
          <a:lstStyle/>
          <a:p>
            <a:r>
              <a:rPr lang="en-GB" dirty="0">
                <a:hlinkClick r:id="rId3"/>
              </a:rPr>
              <a:t>https://dialogflow.com/</a:t>
            </a:r>
            <a:endParaRPr lang="ru-RU" dirty="0"/>
          </a:p>
        </p:txBody>
      </p:sp>
    </p:spTree>
    <p:extLst>
      <p:ext uri="{BB962C8B-B14F-4D97-AF65-F5344CB8AC3E}">
        <p14:creationId xmlns:p14="http://schemas.microsoft.com/office/powerpoint/2010/main" val="408129218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744" y="7650088"/>
            <a:ext cx="21621750" cy="48006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nlp.stanford.edu/projects/corefexa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816" y="2321496"/>
            <a:ext cx="13785127" cy="339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11406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606824" y="3329608"/>
            <a:ext cx="21506375"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2800" dirty="0">
                <a:solidFill>
                  <a:srgbClr val="253957"/>
                </a:solidFill>
                <a:sym typeface="Arial Narrow"/>
              </a:rPr>
              <a:t>Введение. </a:t>
            </a:r>
            <a:r>
              <a:rPr lang="ru-RU" sz="2800" dirty="0">
                <a:sym typeface="Arial Narrow"/>
              </a:rPr>
              <a:t>Задачи компьютерной лингвистики</a:t>
            </a:r>
            <a:endParaRPr lang="en-US" sz="28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2800" dirty="0">
                <a:sym typeface="Arial Narrow"/>
              </a:rPr>
              <a:t>Предобработка текстов: </a:t>
            </a:r>
            <a:r>
              <a:rPr lang="ru-RU" sz="2800" dirty="0" err="1">
                <a:sym typeface="Arial Narrow"/>
              </a:rPr>
              <a:t>токенизация</a:t>
            </a:r>
            <a:r>
              <a:rPr lang="ru-RU" sz="2800" dirty="0">
                <a:sym typeface="Arial Narrow"/>
              </a:rPr>
              <a:t>, разбиение на предложения, нормализация, </a:t>
            </a:r>
            <a:r>
              <a:rPr lang="ru-RU" sz="2800" dirty="0" err="1">
                <a:sym typeface="Arial Narrow"/>
              </a:rPr>
              <a:t>стемминг</a:t>
            </a:r>
            <a:r>
              <a:rPr lang="ru-RU" sz="2800" dirty="0">
                <a:sym typeface="Arial Narrow"/>
              </a:rPr>
              <a:t>, </a:t>
            </a:r>
            <a:r>
              <a:rPr lang="ru-RU" sz="2800" dirty="0" err="1">
                <a:sym typeface="Arial Narrow"/>
              </a:rPr>
              <a:t>лемматизация</a:t>
            </a:r>
            <a:r>
              <a:rPr lang="ru-RU" sz="2800" dirty="0">
                <a:sym typeface="Arial Narrow"/>
              </a:rPr>
              <a:t>, удаление стоп-слов. </a:t>
            </a:r>
            <a:endParaRPr lang="en-US" sz="28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2800" dirty="0">
                <a:sym typeface="Arial Narrow"/>
              </a:rPr>
              <a:t>Поиск подстроки в строке и дистанция редактирования. Модель мешка слов. Обратный индекс, TF-IDF. Разреженные матрицы. Расстояние в метрическом пространстве. </a:t>
            </a:r>
            <a:endParaRPr lang="en-US" sz="28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2800" dirty="0">
                <a:sym typeface="Arial Narrow"/>
              </a:rPr>
              <a:t>Классификация текстов с помощью </a:t>
            </a:r>
            <a:r>
              <a:rPr lang="ru-RU" sz="2800" dirty="0" err="1">
                <a:sym typeface="Arial Narrow"/>
              </a:rPr>
              <a:t>sklearn</a:t>
            </a:r>
            <a:r>
              <a:rPr lang="ru-RU" sz="2800" dirty="0">
                <a:sym typeface="Arial Narrow"/>
              </a:rPr>
              <a:t>. Анализ точности классификации: ошибки первого и второго рода, </a:t>
            </a:r>
            <a:r>
              <a:rPr lang="ru-RU" sz="2800" dirty="0" err="1">
                <a:sym typeface="Arial Narrow"/>
              </a:rPr>
              <a:t>accuracy</a:t>
            </a:r>
            <a:r>
              <a:rPr lang="ru-RU" sz="2800" dirty="0">
                <a:sym typeface="Arial Narrow"/>
              </a:rPr>
              <a:t>, </a:t>
            </a:r>
            <a:r>
              <a:rPr lang="ru-RU" sz="2800" dirty="0" err="1">
                <a:sym typeface="Arial Narrow"/>
              </a:rPr>
              <a:t>precision</a:t>
            </a:r>
            <a:r>
              <a:rPr lang="ru-RU" sz="2800" dirty="0">
                <a:sym typeface="Arial Narrow"/>
              </a:rPr>
              <a:t>, </a:t>
            </a:r>
            <a:r>
              <a:rPr lang="ru-RU" sz="2800" dirty="0" err="1">
                <a:sym typeface="Arial Narrow"/>
              </a:rPr>
              <a:t>recall</a:t>
            </a:r>
            <a:r>
              <a:rPr lang="ru-RU" sz="2800" dirty="0">
                <a:sym typeface="Arial Narrow"/>
              </a:rPr>
              <a:t>, F-</a:t>
            </a:r>
            <a:r>
              <a:rPr lang="ru-RU" sz="2800" dirty="0" err="1">
                <a:sym typeface="Arial Narrow"/>
              </a:rPr>
              <a:t>score</a:t>
            </a:r>
            <a:r>
              <a:rPr lang="ru-RU" sz="2800" dirty="0">
                <a:sym typeface="Arial Narrow"/>
              </a:rPr>
              <a:t>, ROC, AUC, </a:t>
            </a:r>
            <a:r>
              <a:rPr lang="ru-RU" sz="2800" dirty="0" err="1">
                <a:sym typeface="Arial Narrow"/>
              </a:rPr>
              <a:t>Confusion</a:t>
            </a:r>
            <a:r>
              <a:rPr lang="ru-RU" sz="2800" dirty="0">
                <a:sym typeface="Arial Narrow"/>
              </a:rPr>
              <a:t> </a:t>
            </a:r>
            <a:r>
              <a:rPr lang="ru-RU" sz="2800" dirty="0" err="1">
                <a:sym typeface="Arial Narrow"/>
              </a:rPr>
              <a:t>Matrix</a:t>
            </a:r>
            <a:r>
              <a:rPr lang="ru-RU" sz="2800" dirty="0">
                <a:sym typeface="Arial Narrow"/>
              </a:rPr>
              <a:t>. </a:t>
            </a:r>
            <a:endParaRPr lang="en-US" sz="28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2800" dirty="0">
                <a:sym typeface="Arial Narrow"/>
              </a:rPr>
              <a:t>Марковский процесс и N-</a:t>
            </a:r>
            <a:r>
              <a:rPr lang="ru-RU" sz="2800" dirty="0" err="1">
                <a:sym typeface="Arial Narrow"/>
              </a:rPr>
              <a:t>граммная</a:t>
            </a:r>
            <a:r>
              <a:rPr lang="ru-RU" sz="2800" dirty="0">
                <a:sym typeface="Arial Narrow"/>
              </a:rPr>
              <a:t> языковая модель. Корпусы русского языка. </a:t>
            </a:r>
            <a:r>
              <a:rPr lang="ru-RU" sz="2800" dirty="0" err="1">
                <a:sym typeface="Arial Narrow"/>
              </a:rPr>
              <a:t>Перплексия</a:t>
            </a:r>
            <a:r>
              <a:rPr lang="ru-RU" sz="2800" dirty="0">
                <a:sym typeface="Arial Narrow"/>
              </a:rPr>
              <a:t>. </a:t>
            </a:r>
            <a:endParaRPr lang="en-US" sz="28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2800" dirty="0">
                <a:sym typeface="Arial Narrow"/>
              </a:rPr>
              <a:t>Задача тегирования и скрытая </a:t>
            </a:r>
            <a:r>
              <a:rPr lang="ru-RU" sz="2800" dirty="0" err="1">
                <a:sym typeface="Arial Narrow"/>
              </a:rPr>
              <a:t>марковская</a:t>
            </a:r>
            <a:r>
              <a:rPr lang="ru-RU" sz="2800" dirty="0">
                <a:sym typeface="Arial Narrow"/>
              </a:rPr>
              <a:t> модель. Применение </a:t>
            </a:r>
            <a:r>
              <a:rPr lang="ru-RU" sz="2800" dirty="0" err="1">
                <a:sym typeface="Arial Narrow"/>
              </a:rPr>
              <a:t>TreeTagger</a:t>
            </a:r>
            <a:r>
              <a:rPr lang="ru-RU" sz="2800" dirty="0">
                <a:sym typeface="Arial Narrow"/>
              </a:rPr>
              <a:t> и </a:t>
            </a:r>
            <a:r>
              <a:rPr lang="ru-RU" sz="2800" dirty="0" err="1">
                <a:sym typeface="Arial Narrow"/>
              </a:rPr>
              <a:t>Spacy</a:t>
            </a:r>
            <a:r>
              <a:rPr lang="ru-RU" sz="2800" dirty="0">
                <a:sym typeface="Arial Narrow"/>
              </a:rPr>
              <a:t> для POS </a:t>
            </a:r>
            <a:r>
              <a:rPr lang="ru-RU" sz="2800" dirty="0" err="1">
                <a:sym typeface="Arial Narrow"/>
              </a:rPr>
              <a:t>tagging</a:t>
            </a:r>
            <a:r>
              <a:rPr lang="ru-RU" sz="2800" dirty="0">
                <a:sym typeface="Arial Narrow"/>
              </a:rPr>
              <a:t>. </a:t>
            </a:r>
            <a:endParaRPr lang="en-US" sz="28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2800" dirty="0">
                <a:sym typeface="Arial Narrow"/>
              </a:rPr>
              <a:t>Тематическое моделирование: LSA, LDA, </a:t>
            </a:r>
            <a:r>
              <a:rPr lang="ru-RU" sz="2800" dirty="0" err="1">
                <a:sym typeface="Arial Narrow"/>
              </a:rPr>
              <a:t>Gensim</a:t>
            </a:r>
            <a:r>
              <a:rPr lang="ru-RU" sz="2800" dirty="0">
                <a:sym typeface="Arial Narrow"/>
              </a:rPr>
              <a:t>. Применение PCA (</a:t>
            </a:r>
            <a:r>
              <a:rPr lang="ru-RU" sz="2800" dirty="0" err="1">
                <a:sym typeface="Arial Narrow"/>
              </a:rPr>
              <a:t>sklearn</a:t>
            </a:r>
            <a:r>
              <a:rPr lang="ru-RU" sz="2800" dirty="0">
                <a:sym typeface="Arial Narrow"/>
              </a:rPr>
              <a:t>) к матрице TF-IDF для получение факторных матриц. </a:t>
            </a:r>
            <a:endParaRPr lang="en-US" sz="28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2800" dirty="0">
                <a:sym typeface="Arial Narrow"/>
              </a:rPr>
              <a:t>Векторное представление слов. </a:t>
            </a:r>
            <a:r>
              <a:rPr lang="en-US" sz="2800" dirty="0">
                <a:sym typeface="Arial Narrow"/>
              </a:rPr>
              <a:t>W</a:t>
            </a:r>
            <a:r>
              <a:rPr lang="ru-RU" sz="2800" dirty="0">
                <a:sym typeface="Arial Narrow"/>
              </a:rPr>
              <a:t>ord2</a:t>
            </a:r>
            <a:r>
              <a:rPr lang="en-US" sz="2800" dirty="0">
                <a:sym typeface="Arial Narrow"/>
              </a:rPr>
              <a:t>V</a:t>
            </a:r>
            <a:r>
              <a:rPr lang="ru-RU" sz="2800" dirty="0" err="1">
                <a:sym typeface="Arial Narrow"/>
              </a:rPr>
              <a:t>ec</a:t>
            </a:r>
            <a:r>
              <a:rPr lang="ru-RU" sz="2800" dirty="0">
                <a:sym typeface="Arial Narrow"/>
              </a:rPr>
              <a:t>. </a:t>
            </a:r>
            <a:r>
              <a:rPr lang="ru-RU" sz="2800" dirty="0">
                <a:solidFill>
                  <a:srgbClr val="253957"/>
                </a:solidFill>
                <a:sym typeface="Arial Narrow"/>
              </a:rPr>
              <a:t>Введение в нейронные сети. </a:t>
            </a:r>
            <a:endParaRPr lang="en-US" sz="28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2800" dirty="0">
                <a:solidFill>
                  <a:srgbClr val="253957"/>
                </a:solidFill>
                <a:sym typeface="Arial Narrow"/>
              </a:rPr>
              <a:t>Рекуррентные нейронные сети. Модели </a:t>
            </a:r>
            <a:r>
              <a:rPr lang="en-US" sz="2800" dirty="0">
                <a:solidFill>
                  <a:srgbClr val="253957"/>
                </a:solidFill>
                <a:sym typeface="Arial Narrow"/>
              </a:rPr>
              <a:t>Seq2Seq. Attention. </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2800" dirty="0" err="1">
                <a:solidFill>
                  <a:srgbClr val="253957"/>
                </a:solidFill>
                <a:sym typeface="Arial Narrow"/>
              </a:rPr>
              <a:t>Neural</a:t>
            </a:r>
            <a:r>
              <a:rPr lang="ru-RU" sz="2800" dirty="0">
                <a:solidFill>
                  <a:srgbClr val="253957"/>
                </a:solidFill>
                <a:sym typeface="Arial Narrow"/>
              </a:rPr>
              <a:t> </a:t>
            </a:r>
            <a:r>
              <a:rPr lang="ru-RU" sz="2800" dirty="0" err="1">
                <a:solidFill>
                  <a:srgbClr val="253957"/>
                </a:solidFill>
                <a:sym typeface="Arial Narrow"/>
              </a:rPr>
              <a:t>Machine</a:t>
            </a:r>
            <a:r>
              <a:rPr lang="ru-RU" sz="2800" dirty="0">
                <a:solidFill>
                  <a:srgbClr val="253957"/>
                </a:solidFill>
                <a:sym typeface="Arial Narrow"/>
              </a:rPr>
              <a:t> </a:t>
            </a:r>
            <a:r>
              <a:rPr lang="ru-RU" sz="2800" dirty="0" err="1">
                <a:solidFill>
                  <a:srgbClr val="253957"/>
                </a:solidFill>
                <a:sym typeface="Arial Narrow"/>
              </a:rPr>
              <a:t>Translation</a:t>
            </a:r>
            <a:r>
              <a:rPr lang="ru-RU" sz="2800" dirty="0">
                <a:solidFill>
                  <a:srgbClr val="253957"/>
                </a:solidFill>
                <a:sym typeface="Arial Narrow"/>
              </a:rPr>
              <a:t>.</a:t>
            </a:r>
            <a:endParaRPr lang="en-US" sz="28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en-US" sz="2800" dirty="0">
                <a:sym typeface="Arial Narrow"/>
              </a:rPr>
              <a:t>Transformer models, BERT, etc. </a:t>
            </a:r>
            <a:r>
              <a:rPr lang="ru-RU" sz="2800" dirty="0">
                <a:sym typeface="Arial Narrow"/>
              </a:rPr>
              <a:t>Введение в </a:t>
            </a:r>
            <a:r>
              <a:rPr lang="en-US" sz="2800" dirty="0">
                <a:sym typeface="Arial Narrow"/>
              </a:rPr>
              <a:t>NLU. Multilingual Models</a:t>
            </a:r>
            <a:endParaRPr lang="ru-RU" sz="28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2800" dirty="0">
                <a:sym typeface="Arial Narrow"/>
              </a:rPr>
              <a:t>Диалоговые системы</a:t>
            </a:r>
            <a:endParaRPr sz="2800" dirty="0"/>
          </a:p>
        </p:txBody>
      </p:sp>
      <p:sp>
        <p:nvSpPr>
          <p:cNvPr id="11" name="Очень крутой заголовок…"/>
          <p:cNvSpPr txBox="1"/>
          <p:nvPr/>
        </p:nvSpPr>
        <p:spPr>
          <a:xfrm>
            <a:off x="1606824" y="2249488"/>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5400" dirty="0"/>
              <a:t>План курса</a:t>
            </a:r>
            <a:endParaRPr sz="5400"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8" y="2972787"/>
            <a:ext cx="19479495"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Новые возможности </a:t>
            </a:r>
            <a:r>
              <a:rPr lang="en-US" dirty="0"/>
              <a:t>(TRANSFER LEARNING)</a:t>
            </a:r>
            <a:endParaRPr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7" name="Google Shape;256;p46"/>
          <p:cNvPicPr preferRelativeResize="0"/>
          <p:nvPr/>
        </p:nvPicPr>
        <p:blipFill>
          <a:blip r:embed="rId3">
            <a:alphaModFix/>
          </a:blip>
          <a:stretch>
            <a:fillRect/>
          </a:stretch>
        </p:blipFill>
        <p:spPr>
          <a:xfrm>
            <a:off x="464066" y="7471532"/>
            <a:ext cx="4224429" cy="4224429"/>
          </a:xfrm>
          <a:prstGeom prst="rect">
            <a:avLst/>
          </a:prstGeom>
          <a:solidFill>
            <a:schemeClr val="accent1"/>
          </a:solidFill>
          <a:ln>
            <a:noFill/>
          </a:ln>
        </p:spPr>
      </p:pic>
      <p:sp>
        <p:nvSpPr>
          <p:cNvPr id="9" name="Прямоугольник 8"/>
          <p:cNvSpPr/>
          <p:nvPr/>
        </p:nvSpPr>
        <p:spPr>
          <a:xfrm>
            <a:off x="9273501" y="7667623"/>
            <a:ext cx="184731" cy="966740"/>
          </a:xfrm>
          <a:prstGeom prst="rect">
            <a:avLst/>
          </a:prstGeom>
        </p:spPr>
        <p:txBody>
          <a:bodyPr wrap="none">
            <a:spAutoFit/>
          </a:bodyPr>
          <a:lstStyle/>
          <a:p>
            <a:pPr lvl="0" algn="l">
              <a:lnSpc>
                <a:spcPct val="115000"/>
              </a:lnSpc>
              <a:spcAft>
                <a:spcPts val="1600"/>
              </a:spcAft>
            </a:pPr>
            <a:endParaRPr lang="en-GB" sz="5400" b="1" dirty="0">
              <a:solidFill>
                <a:srgbClr val="253957"/>
              </a:solidFill>
              <a:latin typeface="Roboto"/>
              <a:ea typeface="Roboto"/>
              <a:cs typeface="Roboto"/>
              <a:sym typeface="Roboto"/>
            </a:endParaRPr>
          </a:p>
        </p:txBody>
      </p:sp>
      <p:sp>
        <p:nvSpPr>
          <p:cNvPr id="10" name="Прямоугольник 9"/>
          <p:cNvSpPr/>
          <p:nvPr/>
        </p:nvSpPr>
        <p:spPr>
          <a:xfrm>
            <a:off x="4933063" y="7581571"/>
            <a:ext cx="3437159" cy="941796"/>
          </a:xfrm>
          <a:prstGeom prst="rect">
            <a:avLst/>
          </a:prstGeom>
        </p:spPr>
        <p:txBody>
          <a:bodyPr wrap="none">
            <a:spAutoFit/>
          </a:bodyPr>
          <a:lstStyle/>
          <a:p>
            <a:pPr lvl="0" algn="l">
              <a:lnSpc>
                <a:spcPct val="115000"/>
              </a:lnSpc>
              <a:spcAft>
                <a:spcPts val="1600"/>
              </a:spcAft>
            </a:pPr>
            <a:r>
              <a:rPr lang="en-GB" sz="4800" b="1" dirty="0" err="1">
                <a:solidFill>
                  <a:srgbClr val="253957"/>
                </a:solidFill>
                <a:latin typeface="Roboto"/>
                <a:ea typeface="Roboto"/>
                <a:cs typeface="Roboto"/>
                <a:sym typeface="Roboto"/>
              </a:rPr>
              <a:t>Pretraining</a:t>
            </a:r>
            <a:endParaRPr lang="en-GB" sz="4800" b="1" dirty="0">
              <a:solidFill>
                <a:srgbClr val="253957"/>
              </a:solidFill>
              <a:latin typeface="Roboto"/>
              <a:ea typeface="Roboto"/>
              <a:cs typeface="Roboto"/>
              <a:sym typeface="Roboto"/>
            </a:endParaRPr>
          </a:p>
        </p:txBody>
      </p:sp>
      <p:cxnSp>
        <p:nvCxnSpPr>
          <p:cNvPr id="11" name="Google Shape;260;p46"/>
          <p:cNvCxnSpPr/>
          <p:nvPr/>
        </p:nvCxnSpPr>
        <p:spPr>
          <a:xfrm flipV="1">
            <a:off x="4928562" y="8770954"/>
            <a:ext cx="4723553" cy="352649"/>
          </a:xfrm>
          <a:prstGeom prst="straightConnector1">
            <a:avLst/>
          </a:prstGeom>
          <a:noFill/>
          <a:ln w="215900" cap="flat" cmpd="sng">
            <a:solidFill>
              <a:schemeClr val="accent1"/>
            </a:solidFill>
            <a:prstDash val="solid"/>
            <a:round/>
            <a:headEnd type="none" w="med" len="med"/>
            <a:tailEnd type="triangle" w="med" len="med"/>
          </a:ln>
        </p:spPr>
      </p:cxnSp>
      <p:sp>
        <p:nvSpPr>
          <p:cNvPr id="12" name="Прямоугольник 11"/>
          <p:cNvSpPr/>
          <p:nvPr/>
        </p:nvSpPr>
        <p:spPr>
          <a:xfrm>
            <a:off x="9959752" y="6425952"/>
            <a:ext cx="5094178" cy="4708981"/>
          </a:xfrm>
          <a:prstGeom prst="rect">
            <a:avLst/>
          </a:prstGeom>
          <a:ln>
            <a:solidFill>
              <a:schemeClr val="accent1"/>
            </a:solidFill>
          </a:ln>
        </p:spPr>
        <p:txBody>
          <a:bodyPr wrap="square">
            <a:spAutoFit/>
          </a:bodyPr>
          <a:lstStyle/>
          <a:p>
            <a:pPr lvl="0" algn="l"/>
            <a:r>
              <a:rPr lang="en-US" dirty="0">
                <a:solidFill>
                  <a:srgbClr val="253957"/>
                </a:solidFill>
                <a:latin typeface="Roboto"/>
                <a:ea typeface="Roboto"/>
                <a:cs typeface="Roboto"/>
                <a:sym typeface="Roboto"/>
              </a:rPr>
              <a:t>word2vec</a:t>
            </a:r>
          </a:p>
          <a:p>
            <a:pPr lvl="0" algn="l"/>
            <a:r>
              <a:rPr lang="en-US" dirty="0" err="1">
                <a:solidFill>
                  <a:srgbClr val="253957"/>
                </a:solidFill>
                <a:latin typeface="Roboto"/>
                <a:ea typeface="Roboto"/>
                <a:cs typeface="Roboto"/>
                <a:sym typeface="Roboto"/>
              </a:rPr>
              <a:t>GloVe</a:t>
            </a:r>
            <a:endParaRPr lang="en-US" dirty="0">
              <a:solidFill>
                <a:srgbClr val="253957"/>
              </a:solidFill>
              <a:latin typeface="Roboto"/>
              <a:ea typeface="Roboto"/>
              <a:cs typeface="Roboto"/>
              <a:sym typeface="Roboto"/>
            </a:endParaRPr>
          </a:p>
          <a:p>
            <a:pPr lvl="0" algn="l"/>
            <a:r>
              <a:rPr lang="en-US" dirty="0" err="1">
                <a:solidFill>
                  <a:srgbClr val="253957"/>
                </a:solidFill>
                <a:latin typeface="Roboto"/>
                <a:ea typeface="Roboto"/>
                <a:cs typeface="Roboto"/>
                <a:sym typeface="Roboto"/>
              </a:rPr>
              <a:t>ELMo</a:t>
            </a:r>
            <a:endParaRPr lang="ru-RU" dirty="0">
              <a:solidFill>
                <a:srgbClr val="253957"/>
              </a:solidFill>
              <a:latin typeface="Roboto"/>
              <a:ea typeface="Roboto"/>
              <a:cs typeface="Roboto"/>
              <a:sym typeface="Roboto"/>
            </a:endParaRPr>
          </a:p>
          <a:p>
            <a:pPr lvl="0" algn="l"/>
            <a:r>
              <a:rPr lang="en-US" dirty="0" err="1">
                <a:solidFill>
                  <a:srgbClr val="253957"/>
                </a:solidFill>
                <a:latin typeface="Roboto"/>
                <a:ea typeface="Roboto"/>
                <a:cs typeface="Roboto"/>
                <a:sym typeface="Roboto"/>
              </a:rPr>
              <a:t>ULMFiT</a:t>
            </a:r>
            <a:endParaRPr lang="en-US" dirty="0">
              <a:solidFill>
                <a:srgbClr val="253957"/>
              </a:solidFill>
              <a:latin typeface="Roboto"/>
              <a:ea typeface="Roboto"/>
              <a:cs typeface="Roboto"/>
              <a:sym typeface="Roboto"/>
            </a:endParaRPr>
          </a:p>
          <a:p>
            <a:pPr lvl="0" algn="l"/>
            <a:r>
              <a:rPr lang="en-US" dirty="0">
                <a:solidFill>
                  <a:srgbClr val="253957"/>
                </a:solidFill>
                <a:latin typeface="Roboto"/>
                <a:ea typeface="Roboto"/>
                <a:cs typeface="Roboto"/>
                <a:sym typeface="Roboto"/>
              </a:rPr>
              <a:t>GPT</a:t>
            </a:r>
          </a:p>
          <a:p>
            <a:pPr lvl="0" algn="l"/>
            <a:r>
              <a:rPr lang="en-US" dirty="0">
                <a:solidFill>
                  <a:srgbClr val="253957"/>
                </a:solidFill>
                <a:latin typeface="Roboto"/>
                <a:ea typeface="Roboto"/>
                <a:cs typeface="Roboto"/>
                <a:sym typeface="Roboto"/>
              </a:rPr>
              <a:t>BERT</a:t>
            </a:r>
          </a:p>
        </p:txBody>
      </p:sp>
      <p:sp>
        <p:nvSpPr>
          <p:cNvPr id="13" name="Прямоугольник 12"/>
          <p:cNvSpPr/>
          <p:nvPr/>
        </p:nvSpPr>
        <p:spPr>
          <a:xfrm>
            <a:off x="17817994" y="6565943"/>
            <a:ext cx="6408712" cy="3170099"/>
          </a:xfrm>
          <a:prstGeom prst="rect">
            <a:avLst/>
          </a:prstGeom>
          <a:ln>
            <a:solidFill>
              <a:schemeClr val="accent1"/>
            </a:solidFill>
          </a:ln>
        </p:spPr>
        <p:txBody>
          <a:bodyPr wrap="square">
            <a:spAutoFit/>
          </a:bodyPr>
          <a:lstStyle/>
          <a:p>
            <a:pPr lvl="0" algn="l"/>
            <a:r>
              <a:rPr lang="en-GB" dirty="0">
                <a:solidFill>
                  <a:srgbClr val="253957"/>
                </a:solidFill>
                <a:latin typeface="Roboto"/>
                <a:ea typeface="Roboto"/>
                <a:cs typeface="Roboto"/>
                <a:sym typeface="Roboto"/>
              </a:rPr>
              <a:t>classification</a:t>
            </a:r>
          </a:p>
          <a:p>
            <a:pPr lvl="0" algn="l"/>
            <a:r>
              <a:rPr lang="en-GB" dirty="0">
                <a:solidFill>
                  <a:srgbClr val="253957"/>
                </a:solidFill>
                <a:latin typeface="Roboto"/>
                <a:ea typeface="Roboto"/>
                <a:cs typeface="Roboto"/>
                <a:sym typeface="Roboto"/>
              </a:rPr>
              <a:t>sequence </a:t>
            </a:r>
            <a:r>
              <a:rPr lang="en-GB" dirty="0" err="1">
                <a:solidFill>
                  <a:srgbClr val="253957"/>
                </a:solidFill>
                <a:latin typeface="Roboto"/>
                <a:ea typeface="Roboto"/>
                <a:cs typeface="Roboto"/>
                <a:sym typeface="Roboto"/>
              </a:rPr>
              <a:t>labeling</a:t>
            </a:r>
            <a:endParaRPr lang="en-GB" dirty="0">
              <a:solidFill>
                <a:srgbClr val="253957"/>
              </a:solidFill>
              <a:latin typeface="Roboto"/>
              <a:ea typeface="Roboto"/>
              <a:cs typeface="Roboto"/>
              <a:sym typeface="Roboto"/>
            </a:endParaRPr>
          </a:p>
          <a:p>
            <a:pPr lvl="0" algn="l"/>
            <a:r>
              <a:rPr lang="en-GB" dirty="0">
                <a:solidFill>
                  <a:srgbClr val="253957"/>
                </a:solidFill>
                <a:latin typeface="Roboto"/>
                <a:ea typeface="Roboto"/>
                <a:cs typeface="Roboto"/>
                <a:sym typeface="Roboto"/>
              </a:rPr>
              <a:t>QA</a:t>
            </a:r>
          </a:p>
          <a:p>
            <a:pPr lvl="0" algn="l"/>
            <a:r>
              <a:rPr lang="en-GB" dirty="0">
                <a:solidFill>
                  <a:srgbClr val="253957"/>
                </a:solidFill>
                <a:latin typeface="Roboto"/>
                <a:ea typeface="Roboto"/>
                <a:cs typeface="Roboto"/>
                <a:sym typeface="Roboto"/>
              </a:rPr>
              <a:t>....</a:t>
            </a:r>
          </a:p>
        </p:txBody>
      </p:sp>
      <p:cxnSp>
        <p:nvCxnSpPr>
          <p:cNvPr id="14" name="Google Shape;260;p46"/>
          <p:cNvCxnSpPr/>
          <p:nvPr/>
        </p:nvCxnSpPr>
        <p:spPr>
          <a:xfrm flipV="1">
            <a:off x="14986360" y="8523367"/>
            <a:ext cx="2831634" cy="1"/>
          </a:xfrm>
          <a:prstGeom prst="straightConnector1">
            <a:avLst/>
          </a:prstGeom>
          <a:noFill/>
          <a:ln w="215900" cap="flat" cmpd="sng">
            <a:solidFill>
              <a:schemeClr val="accent1"/>
            </a:solidFill>
            <a:prstDash val="solid"/>
            <a:round/>
            <a:headEnd type="none" w="med" len="med"/>
            <a:tailEnd type="triangle" w="med" len="med"/>
          </a:ln>
        </p:spPr>
      </p:cxnSp>
      <p:sp>
        <p:nvSpPr>
          <p:cNvPr id="15" name="Прямоугольник 14"/>
          <p:cNvSpPr/>
          <p:nvPr/>
        </p:nvSpPr>
        <p:spPr>
          <a:xfrm>
            <a:off x="14986360" y="5451875"/>
            <a:ext cx="3403496" cy="869533"/>
          </a:xfrm>
          <a:prstGeom prst="rect">
            <a:avLst/>
          </a:prstGeom>
        </p:spPr>
        <p:txBody>
          <a:bodyPr wrap="none">
            <a:spAutoFit/>
          </a:bodyPr>
          <a:lstStyle/>
          <a:p>
            <a:pPr lvl="0" algn="l">
              <a:lnSpc>
                <a:spcPct val="115000"/>
              </a:lnSpc>
              <a:spcAft>
                <a:spcPts val="1600"/>
              </a:spcAft>
            </a:pPr>
            <a:r>
              <a:rPr lang="en-GB" sz="4800" b="1" dirty="0">
                <a:solidFill>
                  <a:srgbClr val="253957"/>
                </a:solidFill>
                <a:latin typeface="Roboto"/>
                <a:ea typeface="Roboto"/>
                <a:cs typeface="Roboto"/>
                <a:sym typeface="Roboto"/>
              </a:rPr>
              <a:t>Adaptation</a:t>
            </a:r>
          </a:p>
        </p:txBody>
      </p:sp>
    </p:spTree>
    <p:extLst>
      <p:ext uri="{BB962C8B-B14F-4D97-AF65-F5344CB8AC3E}">
        <p14:creationId xmlns:p14="http://schemas.microsoft.com/office/powerpoint/2010/main" val="396133040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7"/>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Полезные материалы</a:t>
            </a:r>
            <a:endParaRPr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7560" y="5561856"/>
            <a:ext cx="21506375"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en-US" sz="4400" dirty="0">
                <a:solidFill>
                  <a:srgbClr val="253957"/>
                </a:solidFill>
                <a:sym typeface="Arial Narrow"/>
              </a:rPr>
              <a:t>Stanford University. Natural Language Processing with Deep Learning CS224N/Ling284: </a:t>
            </a:r>
            <a:r>
              <a:rPr lang="en-US" sz="4400" dirty="0">
                <a:solidFill>
                  <a:srgbClr val="253957"/>
                </a:solidFill>
                <a:sym typeface="Arial Narrow"/>
                <a:hlinkClick r:id="rId3"/>
              </a:rPr>
              <a:t>http://cs224n.stanford.edu</a:t>
            </a:r>
            <a:endParaRPr lang="ru-RU" sz="44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4400" dirty="0">
                <a:solidFill>
                  <a:srgbClr val="253957"/>
                </a:solidFill>
                <a:sym typeface="Arial Narrow"/>
              </a:rPr>
              <a:t>Онлайн-курс вышки по обработке текстов, написанных на естественных языках: </a:t>
            </a:r>
            <a:r>
              <a:rPr lang="en-GB" sz="4400" dirty="0">
                <a:sym typeface="Arial Narrow"/>
                <a:hlinkClick r:id="rId4"/>
              </a:rPr>
              <a:t>https://www.coursera.org/learn/language-processing</a:t>
            </a:r>
            <a:endParaRPr lang="en-GB" sz="44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4400" dirty="0">
                <a:sym typeface="Arial Narrow"/>
              </a:rPr>
              <a:t>Курс Яндекса по </a:t>
            </a:r>
            <a:r>
              <a:rPr lang="en-US" sz="4400" dirty="0">
                <a:sym typeface="Arial Narrow"/>
              </a:rPr>
              <a:t>NLP: </a:t>
            </a:r>
            <a:r>
              <a:rPr lang="en-GB" sz="4400" dirty="0">
                <a:sym typeface="Arial Narrow"/>
                <a:hlinkClick r:id="rId5"/>
              </a:rPr>
              <a:t>https://github.com/yandexdataschool/nlp_course</a:t>
            </a:r>
            <a:endParaRPr lang="ru-RU" sz="44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GB" sz="44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3200" dirty="0">
              <a:sym typeface="Arial Narrow"/>
            </a:endParaRPr>
          </a:p>
        </p:txBody>
      </p:sp>
    </p:spTree>
    <p:extLst>
      <p:ext uri="{BB962C8B-B14F-4D97-AF65-F5344CB8AC3E}">
        <p14:creationId xmlns:p14="http://schemas.microsoft.com/office/powerpoint/2010/main" val="331692374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3917531" y="4985792"/>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a:t>Лекция 1</a:t>
            </a:r>
            <a:endParaRPr dirty="0"/>
          </a:p>
          <a:p>
            <a:pPr>
              <a:defRPr sz="4200">
                <a:solidFill>
                  <a:srgbClr val="253957"/>
                </a:solidFill>
                <a:latin typeface="+mn-lt"/>
                <a:ea typeface="+mn-ea"/>
                <a:cs typeface="+mn-cs"/>
                <a:sym typeface="Arial Narrow"/>
              </a:defRPr>
            </a:pPr>
            <a:r>
              <a:rPr lang="ru-RU" dirty="0"/>
              <a:t>Введение. Задачи компьютерной лингвистики</a:t>
            </a:r>
            <a:endParaRPr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Tree>
    <p:extLst>
      <p:ext uri="{BB962C8B-B14F-4D97-AF65-F5344CB8AC3E}">
        <p14:creationId xmlns:p14="http://schemas.microsoft.com/office/powerpoint/2010/main" val="295686903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Изображение" descr="Изображение"/>
          <p:cNvPicPr>
            <a:picLocks noChangeAspect="1"/>
          </p:cNvPicPr>
          <p:nvPr/>
        </p:nvPicPr>
        <p:blipFill>
          <a:blip r:embed="rId2"/>
          <a:stretch>
            <a:fillRect/>
          </a:stretch>
        </p:blipFill>
        <p:spPr>
          <a:xfrm>
            <a:off x="10594075" y="4920064"/>
            <a:ext cx="3195850" cy="3090059"/>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Компьютерная лингвистика и </a:t>
            </a:r>
            <a:r>
              <a:rPr lang="ru-RU" sz="7200" b="1" cap="all" dirty="0">
                <a:solidFill>
                  <a:srgbClr val="253957"/>
                </a:solidFill>
                <a:sym typeface="Arial Narrow"/>
              </a:rPr>
              <a:t>Обработка</a:t>
            </a:r>
            <a:r>
              <a:rPr lang="ru-RU" dirty="0"/>
              <a:t> естественных языков</a:t>
            </a:r>
            <a:endParaRPr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3" name="Рисунок 2"/>
          <p:cNvPicPr>
            <a:picLocks noChangeAspect="1"/>
          </p:cNvPicPr>
          <p:nvPr/>
        </p:nvPicPr>
        <p:blipFill>
          <a:blip r:embed="rId3"/>
          <a:stretch>
            <a:fillRect/>
          </a:stretch>
        </p:blipFill>
        <p:spPr>
          <a:xfrm>
            <a:off x="2686944" y="5489848"/>
            <a:ext cx="15569521" cy="7434633"/>
          </a:xfrm>
          <a:prstGeom prst="rect">
            <a:avLst/>
          </a:prstGeom>
        </p:spPr>
      </p:pic>
    </p:spTree>
    <p:extLst>
      <p:ext uri="{BB962C8B-B14F-4D97-AF65-F5344CB8AC3E}">
        <p14:creationId xmlns:p14="http://schemas.microsoft.com/office/powerpoint/2010/main" val="185758192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000" b="1" cap="all" dirty="0">
                <a:solidFill>
                  <a:srgbClr val="253957"/>
                </a:solidFill>
                <a:sym typeface="Arial Narrow"/>
              </a:rPr>
              <a:t>Компьютерная лингвистика и </a:t>
            </a:r>
            <a:r>
              <a:rPr lang="ru-RU" sz="7200" b="1" cap="all" dirty="0">
                <a:solidFill>
                  <a:srgbClr val="253957"/>
                </a:solidFill>
                <a:sym typeface="Arial Narrow"/>
              </a:rPr>
              <a:t>Обработка</a:t>
            </a:r>
            <a:r>
              <a:rPr lang="ru-RU" sz="7000" b="1" cap="all" dirty="0">
                <a:solidFill>
                  <a:srgbClr val="253957"/>
                </a:solidFill>
                <a:sym typeface="Arial Narrow"/>
              </a:rPr>
              <a:t> естественных языков</a:t>
            </a: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5633864"/>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r>
              <a:rPr lang="ru-RU" sz="4000" b="1" dirty="0">
                <a:sym typeface="Arial Narrow"/>
              </a:rPr>
              <a:t>Компьютерная лингвистика </a:t>
            </a:r>
            <a:r>
              <a:rPr lang="ru-RU" sz="4000" dirty="0">
                <a:sym typeface="Arial Narrow"/>
              </a:rPr>
              <a:t>(вычислительная лингвистика, англ. </a:t>
            </a:r>
            <a:r>
              <a:rPr lang="ru-RU" sz="4000" b="1" dirty="0" err="1">
                <a:sym typeface="Arial Narrow"/>
              </a:rPr>
              <a:t>computational</a:t>
            </a:r>
            <a:r>
              <a:rPr lang="ru-RU" sz="4000" b="1" dirty="0">
                <a:sym typeface="Arial Narrow"/>
              </a:rPr>
              <a:t> </a:t>
            </a:r>
            <a:r>
              <a:rPr lang="ru-RU" sz="4000" b="1" dirty="0" err="1">
                <a:sym typeface="Arial Narrow"/>
              </a:rPr>
              <a:t>linguistics</a:t>
            </a:r>
            <a:r>
              <a:rPr lang="ru-RU" sz="4000" dirty="0">
                <a:sym typeface="Arial Narrow"/>
              </a:rPr>
              <a:t>) — междисциплинарная область науки, связанная со статистическим или основанным на правилах моделированием естественного языка, а также с изучением соответствующих вычислительных подходов к лингвистическим вопросам. В лингвистике </a:t>
            </a:r>
            <a:r>
              <a:rPr lang="ru-RU" sz="4000" b="1" dirty="0">
                <a:sym typeface="Arial Narrow"/>
              </a:rPr>
              <a:t>язык</a:t>
            </a:r>
            <a:r>
              <a:rPr lang="ru-RU" sz="4000" dirty="0">
                <a:sym typeface="Arial Narrow"/>
              </a:rPr>
              <a:t> является объектом изучения.</a:t>
            </a:r>
          </a:p>
          <a:p>
            <a:pPr algn="l">
              <a:defRPr sz="2800">
                <a:solidFill>
                  <a:srgbClr val="253957"/>
                </a:solidFill>
                <a:latin typeface="+mn-lt"/>
                <a:ea typeface="+mn-ea"/>
                <a:cs typeface="+mn-cs"/>
                <a:sym typeface="Arial Narrow"/>
              </a:defRPr>
            </a:pPr>
            <a:endParaRPr lang="ru-RU" sz="4000" b="1" dirty="0">
              <a:sym typeface="Arial Narrow"/>
            </a:endParaRPr>
          </a:p>
          <a:p>
            <a:pPr algn="l">
              <a:defRPr sz="2800">
                <a:solidFill>
                  <a:srgbClr val="253957"/>
                </a:solidFill>
                <a:latin typeface="+mn-lt"/>
                <a:ea typeface="+mn-ea"/>
                <a:cs typeface="+mn-cs"/>
                <a:sym typeface="Arial Narrow"/>
              </a:defRPr>
            </a:pPr>
            <a:r>
              <a:rPr lang="en-US" sz="4000" b="1" dirty="0">
                <a:sym typeface="Arial Narrow"/>
              </a:rPr>
              <a:t>Natural language processing</a:t>
            </a:r>
            <a:r>
              <a:rPr lang="en-US" sz="4000" dirty="0">
                <a:sym typeface="Arial Narrow"/>
              </a:rPr>
              <a:t> (</a:t>
            </a:r>
            <a:r>
              <a:rPr lang="ru-RU" sz="4000" b="1" dirty="0">
                <a:sym typeface="Arial Narrow"/>
              </a:rPr>
              <a:t>обработка</a:t>
            </a:r>
            <a:r>
              <a:rPr lang="ru-RU" sz="4000" dirty="0">
                <a:sym typeface="Arial Narrow"/>
              </a:rPr>
              <a:t> или </a:t>
            </a:r>
            <a:r>
              <a:rPr lang="ru-RU" sz="4000" b="1" dirty="0">
                <a:sym typeface="Arial Narrow"/>
              </a:rPr>
              <a:t>анализ естественных языков</a:t>
            </a:r>
            <a:r>
              <a:rPr lang="ru-RU" sz="4000" dirty="0">
                <a:solidFill>
                  <a:srgbClr val="253957"/>
                </a:solidFill>
                <a:sym typeface="Arial Narrow"/>
              </a:rPr>
              <a:t>) —</a:t>
            </a:r>
            <a:r>
              <a:rPr lang="ru-RU" sz="4000" dirty="0">
                <a:sym typeface="Arial Narrow"/>
              </a:rPr>
              <a:t> это подраздел лингвистики, компьютерных наук и искусственного интеллекта, посвященный тому, как компьютеры взаимодействуют с человеческими (естественными) языками. Основной акцент на </a:t>
            </a:r>
            <a:r>
              <a:rPr lang="ru-RU" sz="4000" b="1" dirty="0">
                <a:sym typeface="Arial Narrow"/>
              </a:rPr>
              <a:t>прикладных методах </a:t>
            </a:r>
            <a:r>
              <a:rPr lang="ru-RU" sz="4000" dirty="0">
                <a:sym typeface="Arial Narrow"/>
              </a:rPr>
              <a:t>описания и обработки языка для компьютерных систем.</a:t>
            </a:r>
          </a:p>
          <a:p>
            <a:pPr algn="l">
              <a:defRPr sz="2800">
                <a:solidFill>
                  <a:srgbClr val="253957"/>
                </a:solidFill>
                <a:latin typeface="+mn-lt"/>
                <a:ea typeface="+mn-ea"/>
                <a:cs typeface="+mn-cs"/>
                <a:sym typeface="Arial Narrow"/>
              </a:defRPr>
            </a:pPr>
            <a:endParaRPr lang="ru-RU" sz="4000" b="1" dirty="0">
              <a:sym typeface="Arial Narrow"/>
            </a:endParaRPr>
          </a:p>
          <a:p>
            <a:pPr algn="l">
              <a:defRPr sz="2800">
                <a:solidFill>
                  <a:srgbClr val="253957"/>
                </a:solidFill>
                <a:latin typeface="+mn-lt"/>
                <a:ea typeface="+mn-ea"/>
                <a:cs typeface="+mn-cs"/>
                <a:sym typeface="Arial Narrow"/>
              </a:defRPr>
            </a:pPr>
            <a:r>
              <a:rPr lang="ru-RU" sz="4000" b="1" dirty="0">
                <a:sym typeface="Arial Narrow"/>
              </a:rPr>
              <a:t>Обработка естественных языков </a:t>
            </a:r>
            <a:r>
              <a:rPr lang="ru-RU" sz="4000" dirty="0">
                <a:sym typeface="Arial Narrow"/>
              </a:rPr>
              <a:t>это работа с текстами. </a:t>
            </a:r>
            <a:r>
              <a:rPr lang="ru-RU" sz="4000" u="sng" dirty="0">
                <a:sym typeface="Arial Narrow"/>
              </a:rPr>
              <a:t>Работа с устной речью не является предметом NLP</a:t>
            </a:r>
            <a:r>
              <a:rPr lang="ru-RU" sz="4000" dirty="0">
                <a:sym typeface="Arial Narrow"/>
              </a:rPr>
              <a:t>. </a:t>
            </a:r>
            <a:endParaRPr sz="40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Tree>
    <p:extLst>
      <p:ext uri="{BB962C8B-B14F-4D97-AF65-F5344CB8AC3E}">
        <p14:creationId xmlns:p14="http://schemas.microsoft.com/office/powerpoint/2010/main" val="336937201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000" b="1" cap="all" dirty="0">
                <a:solidFill>
                  <a:srgbClr val="253957"/>
                </a:solidFill>
                <a:sym typeface="Arial Narrow"/>
              </a:rPr>
              <a:t>Компьютерная лингвистика и </a:t>
            </a:r>
            <a:r>
              <a:rPr lang="ru-RU" sz="7200" b="1" cap="all" dirty="0">
                <a:solidFill>
                  <a:srgbClr val="253957"/>
                </a:solidFill>
                <a:sym typeface="Arial Narrow"/>
              </a:rPr>
              <a:t>Обработка</a:t>
            </a:r>
            <a:r>
              <a:rPr lang="ru-RU" sz="7000" b="1" cap="all" dirty="0">
                <a:solidFill>
                  <a:srgbClr val="253957"/>
                </a:solidFill>
                <a:sym typeface="Arial Narrow"/>
              </a:rPr>
              <a:t> естественных языков</a:t>
            </a: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5633864"/>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r>
              <a:rPr lang="ru-RU" sz="4000" b="1" dirty="0">
                <a:sym typeface="Arial Narrow"/>
              </a:rPr>
              <a:t>CL</a:t>
            </a:r>
            <a:r>
              <a:rPr lang="ru-RU" sz="4000" dirty="0">
                <a:sym typeface="Arial Narrow"/>
              </a:rPr>
              <a:t> </a:t>
            </a:r>
            <a:r>
              <a:rPr lang="ru-RU" sz="4000" dirty="0">
                <a:solidFill>
                  <a:srgbClr val="253957"/>
                </a:solidFill>
                <a:sym typeface="Arial Narrow"/>
              </a:rPr>
              <a:t> — </a:t>
            </a:r>
            <a:r>
              <a:rPr lang="ru-RU" sz="4000" dirty="0">
                <a:sym typeface="Arial Narrow"/>
              </a:rPr>
              <a:t> как узнать о некоторых аспектах языка, используя различные математические и вычислительные методы, модели и алгоритмы: применяет вычислительные методы для понимания </a:t>
            </a:r>
            <a:r>
              <a:rPr lang="ru-RU" sz="4000" b="1" dirty="0">
                <a:sym typeface="Arial Narrow"/>
              </a:rPr>
              <a:t>свойств человеческого языка</a:t>
            </a:r>
            <a:r>
              <a:rPr lang="ru-RU" sz="4000" dirty="0">
                <a:sym typeface="Arial Narrow"/>
              </a:rPr>
              <a:t>.</a:t>
            </a:r>
          </a:p>
          <a:p>
            <a:pPr algn="l">
              <a:defRPr sz="2800">
                <a:solidFill>
                  <a:srgbClr val="253957"/>
                </a:solidFill>
                <a:latin typeface="+mn-lt"/>
                <a:ea typeface="+mn-ea"/>
                <a:cs typeface="+mn-cs"/>
                <a:sym typeface="Arial Narrow"/>
              </a:defRPr>
            </a:pPr>
            <a:r>
              <a:rPr lang="ru-RU" sz="4000" dirty="0">
                <a:sym typeface="Arial Narrow"/>
              </a:rPr>
              <a:t>Как мы понимаем язык?</a:t>
            </a:r>
          </a:p>
          <a:p>
            <a:pPr algn="l">
              <a:defRPr sz="2800">
                <a:solidFill>
                  <a:srgbClr val="253957"/>
                </a:solidFill>
                <a:latin typeface="+mn-lt"/>
                <a:ea typeface="+mn-ea"/>
                <a:cs typeface="+mn-cs"/>
                <a:sym typeface="Arial Narrow"/>
              </a:defRPr>
            </a:pPr>
            <a:r>
              <a:rPr lang="ru-RU" sz="4000" dirty="0">
                <a:sym typeface="Arial Narrow"/>
              </a:rPr>
              <a:t>Как мы производим язык?</a:t>
            </a:r>
          </a:p>
          <a:p>
            <a:pPr algn="l">
              <a:defRPr sz="2800">
                <a:solidFill>
                  <a:srgbClr val="253957"/>
                </a:solidFill>
                <a:latin typeface="+mn-lt"/>
                <a:ea typeface="+mn-ea"/>
                <a:cs typeface="+mn-cs"/>
                <a:sym typeface="Arial Narrow"/>
              </a:defRPr>
            </a:pPr>
            <a:r>
              <a:rPr lang="ru-RU" sz="4000" dirty="0">
                <a:sym typeface="Arial Narrow"/>
              </a:rPr>
              <a:t>Как мы изучаем языки?</a:t>
            </a:r>
          </a:p>
          <a:p>
            <a:pPr algn="l">
              <a:defRPr sz="2800">
                <a:solidFill>
                  <a:srgbClr val="253957"/>
                </a:solidFill>
                <a:latin typeface="+mn-lt"/>
                <a:ea typeface="+mn-ea"/>
                <a:cs typeface="+mn-cs"/>
                <a:sym typeface="Arial Narrow"/>
              </a:defRPr>
            </a:pPr>
            <a:r>
              <a:rPr lang="ru-RU" sz="4000" dirty="0">
                <a:sym typeface="Arial Narrow"/>
              </a:rPr>
              <a:t>Какие отношения имеют языки друг с другом?</a:t>
            </a:r>
          </a:p>
          <a:p>
            <a:pPr algn="l">
              <a:defRPr sz="2800">
                <a:solidFill>
                  <a:srgbClr val="253957"/>
                </a:solidFill>
                <a:latin typeface="+mn-lt"/>
                <a:ea typeface="+mn-ea"/>
                <a:cs typeface="+mn-cs"/>
                <a:sym typeface="Arial Narrow"/>
              </a:defRPr>
            </a:pPr>
            <a:endParaRPr lang="ru-RU" sz="4000" dirty="0">
              <a:sym typeface="Arial Narrow"/>
            </a:endParaRPr>
          </a:p>
          <a:p>
            <a:pPr algn="l">
              <a:defRPr sz="2800">
                <a:solidFill>
                  <a:srgbClr val="253957"/>
                </a:solidFill>
                <a:latin typeface="+mn-lt"/>
                <a:ea typeface="+mn-ea"/>
                <a:cs typeface="+mn-cs"/>
                <a:sym typeface="Arial Narrow"/>
              </a:defRPr>
            </a:pPr>
            <a:r>
              <a:rPr lang="ru-RU" sz="4000" b="1" dirty="0">
                <a:sym typeface="Arial Narrow"/>
              </a:rPr>
              <a:t>NLP </a:t>
            </a:r>
            <a:r>
              <a:rPr lang="ru-RU" sz="4000" dirty="0">
                <a:solidFill>
                  <a:srgbClr val="253957"/>
                </a:solidFill>
                <a:sym typeface="Arial Narrow"/>
              </a:rPr>
              <a:t> — </a:t>
            </a:r>
            <a:r>
              <a:rPr lang="ru-RU" sz="4000" b="1" dirty="0">
                <a:sym typeface="Arial Narrow"/>
              </a:rPr>
              <a:t> </a:t>
            </a:r>
            <a:r>
              <a:rPr lang="ru-RU" sz="4000" dirty="0">
                <a:sym typeface="Arial Narrow"/>
              </a:rPr>
              <a:t>как построить техническую систему, которая знает что-то о человеческом языке, т.е. выполнять его обработку: решение </a:t>
            </a:r>
            <a:r>
              <a:rPr lang="ru-RU" sz="4000" b="1" dirty="0">
                <a:sym typeface="Arial Narrow"/>
              </a:rPr>
              <a:t>практических проблем</a:t>
            </a:r>
            <a:r>
              <a:rPr lang="ru-RU" sz="4000" dirty="0">
                <a:sym typeface="Arial Narrow"/>
              </a:rPr>
              <a:t>, связанных с языком.</a:t>
            </a:r>
            <a:endParaRPr sz="40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Tree>
    <p:extLst>
      <p:ext uri="{BB962C8B-B14F-4D97-AF65-F5344CB8AC3E}">
        <p14:creationId xmlns:p14="http://schemas.microsoft.com/office/powerpoint/2010/main" val="288823609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8000" b="1" cap="all" dirty="0">
                <a:solidFill>
                  <a:srgbClr val="253957"/>
                </a:solidFill>
                <a:sym typeface="Arial Narrow"/>
              </a:rPr>
              <a:t>Естественный язык</a:t>
            </a:r>
            <a:endParaRPr sz="8000" dirty="0"/>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1065" y="4985792"/>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r>
              <a:rPr lang="ru-RU" sz="4000" dirty="0"/>
              <a:t>Что такого особенного в человеческом (естественном) языке? </a:t>
            </a:r>
          </a:p>
          <a:p>
            <a:pPr algn="l">
              <a:defRPr sz="2800">
                <a:solidFill>
                  <a:srgbClr val="253957"/>
                </a:solidFill>
                <a:latin typeface="+mn-lt"/>
                <a:ea typeface="+mn-ea"/>
                <a:cs typeface="+mn-cs"/>
                <a:sym typeface="Arial Narrow"/>
              </a:defRPr>
            </a:pPr>
            <a:r>
              <a:rPr lang="ru-RU" sz="4000" dirty="0"/>
              <a:t>Человеческий язык - это </a:t>
            </a:r>
            <a:r>
              <a:rPr lang="ru-RU" sz="4000" b="1" dirty="0"/>
              <a:t>система</a:t>
            </a:r>
            <a:r>
              <a:rPr lang="ru-RU" sz="4000" dirty="0"/>
              <a:t>, специально созданная для передачи смысла, и не порождается никакими физическими проявлениями. Таким образом, он очень отличается от компьютерного зрения или любой другой задачи машинного обучения.</a:t>
            </a:r>
            <a:endParaRPr lang="en-US" sz="4000" dirty="0"/>
          </a:p>
          <a:p>
            <a:pPr algn="l">
              <a:defRPr sz="2800">
                <a:solidFill>
                  <a:srgbClr val="253957"/>
                </a:solidFill>
                <a:latin typeface="+mn-lt"/>
                <a:ea typeface="+mn-ea"/>
                <a:cs typeface="+mn-cs"/>
                <a:sym typeface="Arial Narrow"/>
              </a:defRPr>
            </a:pPr>
            <a:endParaRPr lang="ru-RU" sz="4000" dirty="0"/>
          </a:p>
          <a:p>
            <a:pPr algn="l">
              <a:defRPr sz="2800">
                <a:solidFill>
                  <a:srgbClr val="253957"/>
                </a:solidFill>
                <a:latin typeface="+mn-lt"/>
                <a:ea typeface="+mn-ea"/>
                <a:cs typeface="+mn-cs"/>
                <a:sym typeface="Arial Narrow"/>
              </a:defRPr>
            </a:pPr>
            <a:r>
              <a:rPr lang="ru-RU" sz="4000" dirty="0"/>
              <a:t>Всестороннее понимание человеческого языка требует понимания как слов, так и того, как понятия связаны между собой, чтобы донести предполагаемое послание.</a:t>
            </a:r>
            <a:endParaRPr lang="en-US" sz="4000" dirty="0"/>
          </a:p>
          <a:p>
            <a:pPr algn="l">
              <a:defRPr sz="2800">
                <a:solidFill>
                  <a:srgbClr val="253957"/>
                </a:solidFill>
                <a:latin typeface="+mn-lt"/>
                <a:ea typeface="+mn-ea"/>
                <a:cs typeface="+mn-cs"/>
                <a:sym typeface="Arial Narrow"/>
              </a:defRPr>
            </a:pPr>
            <a:r>
              <a:rPr lang="ru-RU" sz="4000" dirty="0"/>
              <a:t>В то время как человек может легко освоить язык, </a:t>
            </a:r>
            <a:r>
              <a:rPr lang="ru-RU" sz="4000" b="1" dirty="0"/>
              <a:t>неоднозначность</a:t>
            </a:r>
            <a:r>
              <a:rPr lang="ru-RU" sz="4000" dirty="0"/>
              <a:t> и </a:t>
            </a:r>
            <a:r>
              <a:rPr lang="ru-RU" sz="4000" b="1" dirty="0"/>
              <a:t>неявные характеристики </a:t>
            </a:r>
            <a:r>
              <a:rPr lang="ru-RU" sz="4000" dirty="0"/>
              <a:t>естественных языков - вот что затрудняет реализацию NLP на машинах.</a:t>
            </a:r>
            <a:endParaRPr sz="40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Tree>
    <p:extLst>
      <p:ext uri="{BB962C8B-B14F-4D97-AF65-F5344CB8AC3E}">
        <p14:creationId xmlns:p14="http://schemas.microsoft.com/office/powerpoint/2010/main" val="348159975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Natural Language Processing</a:t>
            </a:r>
            <a:endParaRPr lang="en-US" sz="54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r>
              <a:rPr lang="ru-RU" sz="4400" b="1" dirty="0">
                <a:sym typeface="Arial Narrow"/>
              </a:rPr>
              <a:t>Цели</a:t>
            </a:r>
            <a:r>
              <a:rPr lang="ru-RU" sz="4400" dirty="0">
                <a:sym typeface="Arial Narrow"/>
              </a:rPr>
              <a:t> </a:t>
            </a:r>
            <a:r>
              <a:rPr lang="ru-RU" sz="4400" b="1" dirty="0">
                <a:sym typeface="Arial Narrow"/>
              </a:rPr>
              <a:t>NLP</a:t>
            </a:r>
            <a:r>
              <a:rPr lang="ru-RU" sz="4400" dirty="0">
                <a:sym typeface="Arial Narrow"/>
              </a:rPr>
              <a:t> - извлечение из текста полезной, целевой информации для записи или визуализации, а также построение нового текста, например ответа на вопрос. </a:t>
            </a:r>
            <a:endParaRPr lang="en-US" sz="4400" dirty="0">
              <a:sym typeface="Arial Narrow"/>
            </a:endParaRPr>
          </a:p>
          <a:p>
            <a:pPr algn="l">
              <a:defRPr sz="2800">
                <a:solidFill>
                  <a:srgbClr val="253957"/>
                </a:solidFill>
                <a:latin typeface="+mn-lt"/>
                <a:ea typeface="+mn-ea"/>
                <a:cs typeface="+mn-cs"/>
                <a:sym typeface="Arial Narrow"/>
              </a:defRPr>
            </a:pPr>
            <a:endParaRPr lang="ru-RU" sz="4400" dirty="0">
              <a:sym typeface="Arial Narrow"/>
            </a:endParaRPr>
          </a:p>
          <a:p>
            <a:pPr algn="l">
              <a:defRPr sz="2800">
                <a:solidFill>
                  <a:srgbClr val="253957"/>
                </a:solidFill>
                <a:latin typeface="+mn-lt"/>
                <a:ea typeface="+mn-ea"/>
                <a:cs typeface="+mn-cs"/>
                <a:sym typeface="Arial Narrow"/>
              </a:defRPr>
            </a:pPr>
            <a:r>
              <a:rPr lang="ru-RU" sz="4400" dirty="0">
                <a:sym typeface="Arial Narrow"/>
              </a:rPr>
              <a:t>Основной проблемой в NLP является </a:t>
            </a:r>
            <a:r>
              <a:rPr lang="ru-RU" sz="4400" b="1" dirty="0">
                <a:sym typeface="Arial Narrow"/>
              </a:rPr>
              <a:t>NLU (</a:t>
            </a:r>
            <a:r>
              <a:rPr lang="ru-RU" sz="4400" b="1" dirty="0" err="1">
                <a:sym typeface="Arial Narrow"/>
              </a:rPr>
              <a:t>Natural</a:t>
            </a:r>
            <a:r>
              <a:rPr lang="ru-RU" sz="4400" b="1" dirty="0">
                <a:sym typeface="Arial Narrow"/>
              </a:rPr>
              <a:t> </a:t>
            </a:r>
            <a:r>
              <a:rPr lang="ru-RU" sz="4400" b="1" dirty="0" err="1">
                <a:sym typeface="Arial Narrow"/>
              </a:rPr>
              <a:t>Language</a:t>
            </a:r>
            <a:r>
              <a:rPr lang="ru-RU" sz="4400" b="1" dirty="0">
                <a:sym typeface="Arial Narrow"/>
              </a:rPr>
              <a:t> </a:t>
            </a:r>
            <a:r>
              <a:rPr lang="ru-RU" sz="4400" b="1" dirty="0" err="1">
                <a:sym typeface="Arial Narrow"/>
              </a:rPr>
              <a:t>Understanding</a:t>
            </a:r>
            <a:r>
              <a:rPr lang="ru-RU" sz="4400" b="1" dirty="0">
                <a:sym typeface="Arial Narrow"/>
              </a:rPr>
              <a:t>) </a:t>
            </a:r>
            <a:r>
              <a:rPr lang="ru-RU" sz="4400" dirty="0">
                <a:sym typeface="Arial Narrow"/>
              </a:rPr>
              <a:t>- понимание текста на естественном языке. Мы будем говорить об NLU, как о комплексе методов и алгоритмов для трансформирования текстов в активные действия.</a:t>
            </a: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Tree>
    <p:extLst>
      <p:ext uri="{BB962C8B-B14F-4D97-AF65-F5344CB8AC3E}">
        <p14:creationId xmlns:p14="http://schemas.microsoft.com/office/powerpoint/2010/main" val="119529722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miro.medium.com/max/1446/1*dCVvIX13M7VCrhFC8vJtgA.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696" y="953344"/>
            <a:ext cx="23713840" cy="11397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333544"/>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4792</TotalTime>
  <Words>1021</Words>
  <Application>Microsoft Office PowerPoint</Application>
  <PresentationFormat>Произвольный</PresentationFormat>
  <Paragraphs>127</Paragraphs>
  <Slides>30</Slides>
  <Notes>2</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30</vt:i4>
      </vt:variant>
    </vt:vector>
  </HeadingPairs>
  <TitlesOfParts>
    <vt:vector size="38" baseType="lpstr">
      <vt:lpstr>Arial</vt:lpstr>
      <vt:lpstr>Arial Narrow</vt:lpstr>
      <vt:lpstr>Helvetica</vt:lpstr>
      <vt:lpstr>Helvetica Light</vt:lpstr>
      <vt:lpstr>Helvetica Neue</vt:lpstr>
      <vt:lpstr>Roboto</vt:lpstr>
      <vt:lpstr>Wingdings</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Sergey</dc:creator>
  <cp:lastModifiedBy>Sergei Slashchinin</cp:lastModifiedBy>
  <cp:revision>45</cp:revision>
  <dcterms:modified xsi:type="dcterms:W3CDTF">2022-01-11T21:53:52Z</dcterms:modified>
</cp:coreProperties>
</file>